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1"/>
  </p:notesMasterIdLst>
  <p:sldIdLst>
    <p:sldId id="272" r:id="rId2"/>
    <p:sldId id="256" r:id="rId3"/>
    <p:sldId id="257" r:id="rId4"/>
    <p:sldId id="258" r:id="rId5"/>
    <p:sldId id="259" r:id="rId6"/>
    <p:sldId id="261" r:id="rId7"/>
    <p:sldId id="263" r:id="rId8"/>
    <p:sldId id="264" r:id="rId9"/>
    <p:sldId id="262" r:id="rId10"/>
    <p:sldId id="266" r:id="rId11"/>
    <p:sldId id="267" r:id="rId12"/>
    <p:sldId id="265" r:id="rId13"/>
    <p:sldId id="269" r:id="rId14"/>
    <p:sldId id="270" r:id="rId15"/>
    <p:sldId id="268" r:id="rId16"/>
    <p:sldId id="271" r:id="rId17"/>
    <p:sldId id="274" r:id="rId18"/>
    <p:sldId id="273" r:id="rId19"/>
    <p:sldId id="276" r:id="rId20"/>
    <p:sldId id="277" r:id="rId21"/>
    <p:sldId id="278" r:id="rId22"/>
    <p:sldId id="279" r:id="rId23"/>
    <p:sldId id="286" r:id="rId24"/>
    <p:sldId id="280" r:id="rId25"/>
    <p:sldId id="281" r:id="rId26"/>
    <p:sldId id="282" r:id="rId27"/>
    <p:sldId id="283" r:id="rId28"/>
    <p:sldId id="285" r:id="rId29"/>
    <p:sldId id="284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70"/>
    <p:restoredTop sz="94694"/>
  </p:normalViewPr>
  <p:slideViewPr>
    <p:cSldViewPr snapToGrid="0">
      <p:cViewPr varScale="1">
        <p:scale>
          <a:sx n="119" d="100"/>
          <a:sy n="119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3C053C-2B66-4CBD-AD19-D61CD88F0A8B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E3A72EB-94D0-45C7-B6A1-C8F628F592FA}">
      <dgm:prSet/>
      <dgm:spPr/>
      <dgm:t>
        <a:bodyPr/>
        <a:lstStyle/>
        <a:p>
          <a:r>
            <a:rPr kumimoji="1" lang="zh-CN"/>
            <a:t>当我们知道了</a:t>
          </a:r>
          <a:r>
            <a:rPr kumimoji="1" lang="en-US"/>
            <a:t>base-case</a:t>
          </a:r>
          <a:r>
            <a:rPr kumimoji="1" lang="zh-CN"/>
            <a:t>以后，进行倒推。可以发现，</a:t>
          </a:r>
          <a:r>
            <a:rPr kumimoji="1" lang="en-US"/>
            <a:t>base-case</a:t>
          </a:r>
          <a:r>
            <a:rPr kumimoji="1" lang="zh-CN"/>
            <a:t>是所有计算的终点。</a:t>
          </a:r>
          <a:endParaRPr lang="en-US"/>
        </a:p>
      </dgm:t>
    </dgm:pt>
    <dgm:pt modelId="{94CD040D-F1D3-4F9D-AC3C-74EA52EC2E0C}" type="parTrans" cxnId="{9056437D-48D0-4FF7-B943-A123C4A84687}">
      <dgm:prSet/>
      <dgm:spPr/>
      <dgm:t>
        <a:bodyPr/>
        <a:lstStyle/>
        <a:p>
          <a:endParaRPr lang="en-US"/>
        </a:p>
      </dgm:t>
    </dgm:pt>
    <dgm:pt modelId="{1AF2DAF5-50A2-4C86-9719-DF128BC43B3E}" type="sibTrans" cxnId="{9056437D-48D0-4FF7-B943-A123C4A84687}">
      <dgm:prSet/>
      <dgm:spPr/>
      <dgm:t>
        <a:bodyPr/>
        <a:lstStyle/>
        <a:p>
          <a:endParaRPr lang="en-US"/>
        </a:p>
      </dgm:t>
    </dgm:pt>
    <dgm:pt modelId="{0BF52BA9-5A4E-48C4-BC92-1239CB58CE3D}">
      <dgm:prSet/>
      <dgm:spPr/>
      <dgm:t>
        <a:bodyPr/>
        <a:lstStyle/>
        <a:p>
          <a:r>
            <a:rPr kumimoji="1" lang="zh-CN"/>
            <a:t>在反推过程中，发现一个规律：所有</a:t>
          </a:r>
          <a:r>
            <a:rPr kumimoji="1" lang="en-US"/>
            <a:t>K=1</a:t>
          </a:r>
          <a:r>
            <a:rPr kumimoji="1" lang="zh-CN"/>
            <a:t>的位置，只依赖</a:t>
          </a:r>
          <a:r>
            <a:rPr kumimoji="1" lang="en-US"/>
            <a:t>K=0</a:t>
          </a:r>
          <a:r>
            <a:rPr kumimoji="1" lang="zh-CN"/>
            <a:t>的位置。</a:t>
          </a:r>
          <a:r>
            <a:rPr kumimoji="1" lang="en-US"/>
            <a:t>K=2</a:t>
          </a:r>
          <a:r>
            <a:rPr kumimoji="1" lang="zh-CN"/>
            <a:t>的位置只依赖</a:t>
          </a:r>
          <a:r>
            <a:rPr kumimoji="1" lang="en-US"/>
            <a:t>K=1</a:t>
          </a:r>
          <a:r>
            <a:rPr kumimoji="1" lang="zh-CN"/>
            <a:t>的位置</a:t>
          </a:r>
          <a:endParaRPr lang="en-US"/>
        </a:p>
      </dgm:t>
    </dgm:pt>
    <dgm:pt modelId="{77322CDD-3BD5-43A6-82D4-ECE246551E45}" type="parTrans" cxnId="{10608E88-6311-4F42-BE98-4538C033BAD7}">
      <dgm:prSet/>
      <dgm:spPr/>
      <dgm:t>
        <a:bodyPr/>
        <a:lstStyle/>
        <a:p>
          <a:endParaRPr lang="en-US"/>
        </a:p>
      </dgm:t>
    </dgm:pt>
    <dgm:pt modelId="{841EE01C-9A0C-401E-96B6-CD72AEB19EB4}" type="sibTrans" cxnId="{10608E88-6311-4F42-BE98-4538C033BAD7}">
      <dgm:prSet/>
      <dgm:spPr/>
      <dgm:t>
        <a:bodyPr/>
        <a:lstStyle/>
        <a:p>
          <a:endParaRPr lang="en-US"/>
        </a:p>
      </dgm:t>
    </dgm:pt>
    <dgm:pt modelId="{B77324EC-3164-4EA2-BE18-F74BDE208B25}">
      <dgm:prSet/>
      <dgm:spPr/>
      <dgm:t>
        <a:bodyPr/>
        <a:lstStyle/>
        <a:p>
          <a:r>
            <a:rPr kumimoji="1" lang="zh-CN"/>
            <a:t>以此类推。</a:t>
          </a:r>
          <a:endParaRPr lang="en-US"/>
        </a:p>
      </dgm:t>
    </dgm:pt>
    <dgm:pt modelId="{FB55D64D-3450-4B5F-BB53-CBBF1A268594}" type="parTrans" cxnId="{CFC2AA01-2F70-4DFF-AB7D-923DAC6CAE2D}">
      <dgm:prSet/>
      <dgm:spPr/>
      <dgm:t>
        <a:bodyPr/>
        <a:lstStyle/>
        <a:p>
          <a:endParaRPr lang="en-US"/>
        </a:p>
      </dgm:t>
    </dgm:pt>
    <dgm:pt modelId="{616E6AB5-5B0E-4419-9189-8AE6A7487FFA}" type="sibTrans" cxnId="{CFC2AA01-2F70-4DFF-AB7D-923DAC6CAE2D}">
      <dgm:prSet/>
      <dgm:spPr/>
      <dgm:t>
        <a:bodyPr/>
        <a:lstStyle/>
        <a:p>
          <a:endParaRPr lang="en-US"/>
        </a:p>
      </dgm:t>
    </dgm:pt>
    <dgm:pt modelId="{68D20252-BFE3-4D8B-AC70-1BACB31AAFEE}">
      <dgm:prSet/>
      <dgm:spPr/>
      <dgm:t>
        <a:bodyPr/>
        <a:lstStyle/>
        <a:p>
          <a:r>
            <a:rPr kumimoji="1" lang="zh-CN"/>
            <a:t>数形结合后，可以发现，该算法的</a:t>
          </a:r>
          <a:r>
            <a:rPr kumimoji="1" lang="en-US"/>
            <a:t>DP</a:t>
          </a:r>
          <a:r>
            <a:rPr kumimoji="1" lang="zh-CN"/>
            <a:t>依赖</a:t>
          </a:r>
          <a:endParaRPr lang="en-US"/>
        </a:p>
      </dgm:t>
    </dgm:pt>
    <dgm:pt modelId="{42AF9B0B-3F73-4B76-95D6-61D30F111C87}" type="parTrans" cxnId="{D1BF8A98-FF89-49FE-8EAA-FAA8A951C4AA}">
      <dgm:prSet/>
      <dgm:spPr/>
      <dgm:t>
        <a:bodyPr/>
        <a:lstStyle/>
        <a:p>
          <a:endParaRPr lang="en-US"/>
        </a:p>
      </dgm:t>
    </dgm:pt>
    <dgm:pt modelId="{759C81FF-ACFC-48FA-9130-730AA73B446C}" type="sibTrans" cxnId="{D1BF8A98-FF89-49FE-8EAA-FAA8A951C4AA}">
      <dgm:prSet/>
      <dgm:spPr/>
      <dgm:t>
        <a:bodyPr/>
        <a:lstStyle/>
        <a:p>
          <a:endParaRPr lang="en-US"/>
        </a:p>
      </dgm:t>
    </dgm:pt>
    <dgm:pt modelId="{FFE12D31-8B31-47BA-BFAC-3A190F3CA2F2}">
      <dgm:prSet/>
      <dgm:spPr/>
      <dgm:t>
        <a:bodyPr/>
        <a:lstStyle/>
        <a:p>
          <a:r>
            <a:rPr kumimoji="1" lang="zh-CN"/>
            <a:t>是按层依赖的。</a:t>
          </a:r>
          <a:endParaRPr lang="en-US"/>
        </a:p>
      </dgm:t>
    </dgm:pt>
    <dgm:pt modelId="{3DE112EB-0833-4AAC-989C-08047F676855}" type="parTrans" cxnId="{F304CEA2-7965-48D1-B87C-36249907A1DD}">
      <dgm:prSet/>
      <dgm:spPr/>
      <dgm:t>
        <a:bodyPr/>
        <a:lstStyle/>
        <a:p>
          <a:endParaRPr lang="en-US"/>
        </a:p>
      </dgm:t>
    </dgm:pt>
    <dgm:pt modelId="{48741422-5DF2-4EA5-95AD-63435946D051}" type="sibTrans" cxnId="{F304CEA2-7965-48D1-B87C-36249907A1DD}">
      <dgm:prSet/>
      <dgm:spPr/>
      <dgm:t>
        <a:bodyPr/>
        <a:lstStyle/>
        <a:p>
          <a:endParaRPr lang="en-US"/>
        </a:p>
      </dgm:t>
    </dgm:pt>
    <dgm:pt modelId="{5261C644-F14E-488D-B717-FE410261D3C0}">
      <dgm:prSet/>
      <dgm:spPr/>
      <dgm:t>
        <a:bodyPr/>
        <a:lstStyle/>
        <a:p>
          <a:r>
            <a:rPr kumimoji="1" lang="zh-CN"/>
            <a:t>因此我们的算法核心思路如下：</a:t>
          </a:r>
          <a:endParaRPr lang="en-US"/>
        </a:p>
      </dgm:t>
    </dgm:pt>
    <dgm:pt modelId="{86C150BD-6C15-4206-A985-55C080C5BF73}" type="parTrans" cxnId="{7DEF278B-7D99-486E-9DB8-D261CD308CAE}">
      <dgm:prSet/>
      <dgm:spPr/>
      <dgm:t>
        <a:bodyPr/>
        <a:lstStyle/>
        <a:p>
          <a:endParaRPr lang="en-US"/>
        </a:p>
      </dgm:t>
    </dgm:pt>
    <dgm:pt modelId="{9ABF75BD-7F27-4A2A-B7BA-5E0560606115}" type="sibTrans" cxnId="{7DEF278B-7D99-486E-9DB8-D261CD308CAE}">
      <dgm:prSet/>
      <dgm:spPr/>
      <dgm:t>
        <a:bodyPr/>
        <a:lstStyle/>
        <a:p>
          <a:endParaRPr lang="en-US"/>
        </a:p>
      </dgm:t>
    </dgm:pt>
    <dgm:pt modelId="{C8BF8D95-1DC0-483C-B108-FC6E0604B577}">
      <dgm:prSet/>
      <dgm:spPr/>
      <dgm:t>
        <a:bodyPr/>
        <a:lstStyle/>
        <a:p>
          <a:r>
            <a:rPr kumimoji="1" lang="zh-CN"/>
            <a:t>由于</a:t>
          </a:r>
          <a:r>
            <a:rPr kumimoji="1" lang="en-US"/>
            <a:t>K=0</a:t>
          </a:r>
          <a:r>
            <a:rPr kumimoji="1" lang="zh-CN"/>
            <a:t>的值是</a:t>
          </a:r>
          <a:r>
            <a:rPr kumimoji="1" lang="en-US"/>
            <a:t>base-case</a:t>
          </a:r>
          <a:r>
            <a:rPr kumimoji="1" lang="zh-CN"/>
            <a:t>。</a:t>
          </a:r>
          <a:endParaRPr lang="en-US"/>
        </a:p>
      </dgm:t>
    </dgm:pt>
    <dgm:pt modelId="{89BB1A3D-B355-4BBC-8305-A420A97F6EBE}" type="parTrans" cxnId="{9C704B4E-DD32-4455-BD01-4963EA57C7F9}">
      <dgm:prSet/>
      <dgm:spPr/>
      <dgm:t>
        <a:bodyPr/>
        <a:lstStyle/>
        <a:p>
          <a:endParaRPr lang="en-US"/>
        </a:p>
      </dgm:t>
    </dgm:pt>
    <dgm:pt modelId="{4DD1DDFA-C9C2-4A45-BF3F-064DDCFEE2D7}" type="sibTrans" cxnId="{9C704B4E-DD32-4455-BD01-4963EA57C7F9}">
      <dgm:prSet/>
      <dgm:spPr/>
      <dgm:t>
        <a:bodyPr/>
        <a:lstStyle/>
        <a:p>
          <a:endParaRPr lang="en-US"/>
        </a:p>
      </dgm:t>
    </dgm:pt>
    <dgm:pt modelId="{7053CB0E-B72A-4BED-B6EF-FBFABC1A132E}">
      <dgm:prSet/>
      <dgm:spPr/>
      <dgm:t>
        <a:bodyPr/>
        <a:lstStyle/>
        <a:p>
          <a:r>
            <a:rPr kumimoji="1" lang="zh-CN"/>
            <a:t>我们只需要从</a:t>
          </a:r>
          <a:r>
            <a:rPr kumimoji="1" lang="en-US"/>
            <a:t>K=1</a:t>
          </a:r>
          <a:r>
            <a:rPr kumimoji="1" lang="zh-CN"/>
            <a:t>的第二层开始算。</a:t>
          </a:r>
          <a:endParaRPr lang="en-US"/>
        </a:p>
      </dgm:t>
    </dgm:pt>
    <dgm:pt modelId="{6BB2734B-2A4B-4217-820F-B7A2D7FB3EF2}" type="parTrans" cxnId="{360824A1-914F-41BD-BCF2-3C779E4577C2}">
      <dgm:prSet/>
      <dgm:spPr/>
      <dgm:t>
        <a:bodyPr/>
        <a:lstStyle/>
        <a:p>
          <a:endParaRPr lang="en-US"/>
        </a:p>
      </dgm:t>
    </dgm:pt>
    <dgm:pt modelId="{AA7BD6C0-387E-403A-AE8B-AA7DD80E8328}" type="sibTrans" cxnId="{360824A1-914F-41BD-BCF2-3C779E4577C2}">
      <dgm:prSet/>
      <dgm:spPr/>
      <dgm:t>
        <a:bodyPr/>
        <a:lstStyle/>
        <a:p>
          <a:endParaRPr lang="en-US"/>
        </a:p>
      </dgm:t>
    </dgm:pt>
    <dgm:pt modelId="{4B1EA220-24B8-4292-8FDA-2FA6E19F8268}">
      <dgm:prSet/>
      <dgm:spPr/>
      <dgm:t>
        <a:bodyPr/>
        <a:lstStyle/>
        <a:p>
          <a:r>
            <a:rPr kumimoji="1" lang="zh-CN"/>
            <a:t>每一层遍历该平面中所有的</a:t>
          </a:r>
          <a:r>
            <a:rPr kumimoji="1" lang="en-US"/>
            <a:t>L,R</a:t>
          </a:r>
          <a:r>
            <a:rPr kumimoji="1" lang="zh-CN"/>
            <a:t>。每一层的运算</a:t>
          </a:r>
          <a:endParaRPr lang="en-US"/>
        </a:p>
      </dgm:t>
    </dgm:pt>
    <dgm:pt modelId="{DA0B0025-9CAC-4F11-9332-240766AF1296}" type="parTrans" cxnId="{6951A794-C521-4469-A255-180D88B85A8D}">
      <dgm:prSet/>
      <dgm:spPr/>
      <dgm:t>
        <a:bodyPr/>
        <a:lstStyle/>
        <a:p>
          <a:endParaRPr lang="en-US"/>
        </a:p>
      </dgm:t>
    </dgm:pt>
    <dgm:pt modelId="{C4FECC93-0D3A-4773-8200-7842B6DC1D96}" type="sibTrans" cxnId="{6951A794-C521-4469-A255-180D88B85A8D}">
      <dgm:prSet/>
      <dgm:spPr/>
      <dgm:t>
        <a:bodyPr/>
        <a:lstStyle/>
        <a:p>
          <a:endParaRPr lang="en-US"/>
        </a:p>
      </dgm:t>
    </dgm:pt>
    <dgm:pt modelId="{7042DDC4-1C68-4576-92D6-A7FA3D8F0717}">
      <dgm:prSet/>
      <dgm:spPr/>
      <dgm:t>
        <a:bodyPr/>
        <a:lstStyle/>
        <a:p>
          <a:r>
            <a:rPr kumimoji="1" lang="zh-CN"/>
            <a:t>只跟下一层的值有关系。并且会将</a:t>
          </a:r>
          <a:r>
            <a:rPr kumimoji="1" lang="en-US"/>
            <a:t>steps</a:t>
          </a:r>
          <a:r>
            <a:rPr kumimoji="1" lang="zh-CN"/>
            <a:t>信息记录到</a:t>
          </a:r>
          <a:r>
            <a:rPr kumimoji="1" lang="en-US"/>
            <a:t>dp</a:t>
          </a:r>
          <a:r>
            <a:rPr kumimoji="1" lang="zh-CN"/>
            <a:t>表中</a:t>
          </a:r>
          <a:endParaRPr lang="en-US"/>
        </a:p>
      </dgm:t>
    </dgm:pt>
    <dgm:pt modelId="{D5DA89C6-DA50-4406-A980-12869E3F8F04}" type="parTrans" cxnId="{D764BF3C-AD67-4D9B-BF68-76B85D4AB6DE}">
      <dgm:prSet/>
      <dgm:spPr/>
      <dgm:t>
        <a:bodyPr/>
        <a:lstStyle/>
        <a:p>
          <a:endParaRPr lang="en-US"/>
        </a:p>
      </dgm:t>
    </dgm:pt>
    <dgm:pt modelId="{EC90D817-0D66-43AB-9C17-971008393271}" type="sibTrans" cxnId="{D764BF3C-AD67-4D9B-BF68-76B85D4AB6DE}">
      <dgm:prSet/>
      <dgm:spPr/>
      <dgm:t>
        <a:bodyPr/>
        <a:lstStyle/>
        <a:p>
          <a:endParaRPr lang="en-US"/>
        </a:p>
      </dgm:t>
    </dgm:pt>
    <dgm:pt modelId="{BB07C33E-4058-9944-9E4E-0DDAC79054FF}" type="pres">
      <dgm:prSet presAssocID="{5D3C053C-2B66-4CBD-AD19-D61CD88F0A8B}" presName="diagram" presStyleCnt="0">
        <dgm:presLayoutVars>
          <dgm:dir/>
          <dgm:resizeHandles val="exact"/>
        </dgm:presLayoutVars>
      </dgm:prSet>
      <dgm:spPr/>
    </dgm:pt>
    <dgm:pt modelId="{7C97609E-4153-1D4A-A364-4B58BF081D4E}" type="pres">
      <dgm:prSet presAssocID="{0E3A72EB-94D0-45C7-B6A1-C8F628F592FA}" presName="node" presStyleLbl="node1" presStyleIdx="0" presStyleCnt="10">
        <dgm:presLayoutVars>
          <dgm:bulletEnabled val="1"/>
        </dgm:presLayoutVars>
      </dgm:prSet>
      <dgm:spPr/>
    </dgm:pt>
    <dgm:pt modelId="{70F841DE-3EF4-5A49-8F9A-060EA2B23510}" type="pres">
      <dgm:prSet presAssocID="{1AF2DAF5-50A2-4C86-9719-DF128BC43B3E}" presName="sibTrans" presStyleLbl="sibTrans2D1" presStyleIdx="0" presStyleCnt="9"/>
      <dgm:spPr/>
    </dgm:pt>
    <dgm:pt modelId="{545E9338-94EA-454F-8F5F-E88C18FEF51B}" type="pres">
      <dgm:prSet presAssocID="{1AF2DAF5-50A2-4C86-9719-DF128BC43B3E}" presName="connectorText" presStyleLbl="sibTrans2D1" presStyleIdx="0" presStyleCnt="9"/>
      <dgm:spPr/>
    </dgm:pt>
    <dgm:pt modelId="{0B13A81A-7290-E243-AC83-82D311FAB4DF}" type="pres">
      <dgm:prSet presAssocID="{0BF52BA9-5A4E-48C4-BC92-1239CB58CE3D}" presName="node" presStyleLbl="node1" presStyleIdx="1" presStyleCnt="10">
        <dgm:presLayoutVars>
          <dgm:bulletEnabled val="1"/>
        </dgm:presLayoutVars>
      </dgm:prSet>
      <dgm:spPr/>
    </dgm:pt>
    <dgm:pt modelId="{3D851090-65E0-B84E-9186-E786323632C8}" type="pres">
      <dgm:prSet presAssocID="{841EE01C-9A0C-401E-96B6-CD72AEB19EB4}" presName="sibTrans" presStyleLbl="sibTrans2D1" presStyleIdx="1" presStyleCnt="9"/>
      <dgm:spPr/>
    </dgm:pt>
    <dgm:pt modelId="{915A97BC-A669-7E47-9C6E-EEA9D04FB383}" type="pres">
      <dgm:prSet presAssocID="{841EE01C-9A0C-401E-96B6-CD72AEB19EB4}" presName="connectorText" presStyleLbl="sibTrans2D1" presStyleIdx="1" presStyleCnt="9"/>
      <dgm:spPr/>
    </dgm:pt>
    <dgm:pt modelId="{36A61189-11CE-EB47-AEBF-F032FD1F8EA4}" type="pres">
      <dgm:prSet presAssocID="{B77324EC-3164-4EA2-BE18-F74BDE208B25}" presName="node" presStyleLbl="node1" presStyleIdx="2" presStyleCnt="10">
        <dgm:presLayoutVars>
          <dgm:bulletEnabled val="1"/>
        </dgm:presLayoutVars>
      </dgm:prSet>
      <dgm:spPr/>
    </dgm:pt>
    <dgm:pt modelId="{139B0506-3B17-DE4F-8983-F5CFC7710AFB}" type="pres">
      <dgm:prSet presAssocID="{616E6AB5-5B0E-4419-9189-8AE6A7487FFA}" presName="sibTrans" presStyleLbl="sibTrans2D1" presStyleIdx="2" presStyleCnt="9"/>
      <dgm:spPr/>
    </dgm:pt>
    <dgm:pt modelId="{B85454EB-297E-7047-B194-278E90AD2E9B}" type="pres">
      <dgm:prSet presAssocID="{616E6AB5-5B0E-4419-9189-8AE6A7487FFA}" presName="connectorText" presStyleLbl="sibTrans2D1" presStyleIdx="2" presStyleCnt="9"/>
      <dgm:spPr/>
    </dgm:pt>
    <dgm:pt modelId="{75702C6E-A844-AE40-8B77-83EA92301081}" type="pres">
      <dgm:prSet presAssocID="{68D20252-BFE3-4D8B-AC70-1BACB31AAFEE}" presName="node" presStyleLbl="node1" presStyleIdx="3" presStyleCnt="10">
        <dgm:presLayoutVars>
          <dgm:bulletEnabled val="1"/>
        </dgm:presLayoutVars>
      </dgm:prSet>
      <dgm:spPr/>
    </dgm:pt>
    <dgm:pt modelId="{2D7043E7-D4ED-7449-9F95-35F5B4D079D5}" type="pres">
      <dgm:prSet presAssocID="{759C81FF-ACFC-48FA-9130-730AA73B446C}" presName="sibTrans" presStyleLbl="sibTrans2D1" presStyleIdx="3" presStyleCnt="9"/>
      <dgm:spPr/>
    </dgm:pt>
    <dgm:pt modelId="{E7B45387-E8D2-674F-B33A-6686486FB7F8}" type="pres">
      <dgm:prSet presAssocID="{759C81FF-ACFC-48FA-9130-730AA73B446C}" presName="connectorText" presStyleLbl="sibTrans2D1" presStyleIdx="3" presStyleCnt="9"/>
      <dgm:spPr/>
    </dgm:pt>
    <dgm:pt modelId="{92778E7E-A30E-2D4D-A831-71B2574EB86C}" type="pres">
      <dgm:prSet presAssocID="{FFE12D31-8B31-47BA-BFAC-3A190F3CA2F2}" presName="node" presStyleLbl="node1" presStyleIdx="4" presStyleCnt="10">
        <dgm:presLayoutVars>
          <dgm:bulletEnabled val="1"/>
        </dgm:presLayoutVars>
      </dgm:prSet>
      <dgm:spPr/>
    </dgm:pt>
    <dgm:pt modelId="{DAC79B3E-01F6-1449-BEED-3FCA8EF20463}" type="pres">
      <dgm:prSet presAssocID="{48741422-5DF2-4EA5-95AD-63435946D051}" presName="sibTrans" presStyleLbl="sibTrans2D1" presStyleIdx="4" presStyleCnt="9"/>
      <dgm:spPr/>
    </dgm:pt>
    <dgm:pt modelId="{4CC548CC-78F9-F14D-AB13-8BB11B9761CB}" type="pres">
      <dgm:prSet presAssocID="{48741422-5DF2-4EA5-95AD-63435946D051}" presName="connectorText" presStyleLbl="sibTrans2D1" presStyleIdx="4" presStyleCnt="9"/>
      <dgm:spPr/>
    </dgm:pt>
    <dgm:pt modelId="{906BA72F-B50F-DC49-94E0-DB2436A7D0CD}" type="pres">
      <dgm:prSet presAssocID="{5261C644-F14E-488D-B717-FE410261D3C0}" presName="node" presStyleLbl="node1" presStyleIdx="5" presStyleCnt="10">
        <dgm:presLayoutVars>
          <dgm:bulletEnabled val="1"/>
        </dgm:presLayoutVars>
      </dgm:prSet>
      <dgm:spPr/>
    </dgm:pt>
    <dgm:pt modelId="{843DE0C7-5CEC-D74B-A7DA-909837F57811}" type="pres">
      <dgm:prSet presAssocID="{9ABF75BD-7F27-4A2A-B7BA-5E0560606115}" presName="sibTrans" presStyleLbl="sibTrans2D1" presStyleIdx="5" presStyleCnt="9"/>
      <dgm:spPr/>
    </dgm:pt>
    <dgm:pt modelId="{417D97E7-51EA-2345-89C6-5E1FC56C562E}" type="pres">
      <dgm:prSet presAssocID="{9ABF75BD-7F27-4A2A-B7BA-5E0560606115}" presName="connectorText" presStyleLbl="sibTrans2D1" presStyleIdx="5" presStyleCnt="9"/>
      <dgm:spPr/>
    </dgm:pt>
    <dgm:pt modelId="{FD6063CA-C9F0-7A47-9589-50386AF7C05C}" type="pres">
      <dgm:prSet presAssocID="{C8BF8D95-1DC0-483C-B108-FC6E0604B577}" presName="node" presStyleLbl="node1" presStyleIdx="6" presStyleCnt="10">
        <dgm:presLayoutVars>
          <dgm:bulletEnabled val="1"/>
        </dgm:presLayoutVars>
      </dgm:prSet>
      <dgm:spPr/>
    </dgm:pt>
    <dgm:pt modelId="{33C6500E-A32E-C046-B5A2-2CE6275A60F0}" type="pres">
      <dgm:prSet presAssocID="{4DD1DDFA-C9C2-4A45-BF3F-064DDCFEE2D7}" presName="sibTrans" presStyleLbl="sibTrans2D1" presStyleIdx="6" presStyleCnt="9"/>
      <dgm:spPr/>
    </dgm:pt>
    <dgm:pt modelId="{5DF57104-EF73-7E4E-8B2F-BD790BF9754B}" type="pres">
      <dgm:prSet presAssocID="{4DD1DDFA-C9C2-4A45-BF3F-064DDCFEE2D7}" presName="connectorText" presStyleLbl="sibTrans2D1" presStyleIdx="6" presStyleCnt="9"/>
      <dgm:spPr/>
    </dgm:pt>
    <dgm:pt modelId="{7B34CA71-E9CD-7F4C-9B7F-BD65FA79D91F}" type="pres">
      <dgm:prSet presAssocID="{7053CB0E-B72A-4BED-B6EF-FBFABC1A132E}" presName="node" presStyleLbl="node1" presStyleIdx="7" presStyleCnt="10">
        <dgm:presLayoutVars>
          <dgm:bulletEnabled val="1"/>
        </dgm:presLayoutVars>
      </dgm:prSet>
      <dgm:spPr/>
    </dgm:pt>
    <dgm:pt modelId="{07AD9499-7B7C-F64D-83D9-2623E2B9DDC9}" type="pres">
      <dgm:prSet presAssocID="{AA7BD6C0-387E-403A-AE8B-AA7DD80E8328}" presName="sibTrans" presStyleLbl="sibTrans2D1" presStyleIdx="7" presStyleCnt="9"/>
      <dgm:spPr/>
    </dgm:pt>
    <dgm:pt modelId="{FE44F2B0-DEDC-CD4D-9C0E-592E3DF73E88}" type="pres">
      <dgm:prSet presAssocID="{AA7BD6C0-387E-403A-AE8B-AA7DD80E8328}" presName="connectorText" presStyleLbl="sibTrans2D1" presStyleIdx="7" presStyleCnt="9"/>
      <dgm:spPr/>
    </dgm:pt>
    <dgm:pt modelId="{972E954F-D988-304B-B981-37C1F27CAE7F}" type="pres">
      <dgm:prSet presAssocID="{4B1EA220-24B8-4292-8FDA-2FA6E19F8268}" presName="node" presStyleLbl="node1" presStyleIdx="8" presStyleCnt="10">
        <dgm:presLayoutVars>
          <dgm:bulletEnabled val="1"/>
        </dgm:presLayoutVars>
      </dgm:prSet>
      <dgm:spPr/>
    </dgm:pt>
    <dgm:pt modelId="{3EF496C7-5874-8345-B778-EFC00C4D914D}" type="pres">
      <dgm:prSet presAssocID="{C4FECC93-0D3A-4773-8200-7842B6DC1D96}" presName="sibTrans" presStyleLbl="sibTrans2D1" presStyleIdx="8" presStyleCnt="9"/>
      <dgm:spPr/>
    </dgm:pt>
    <dgm:pt modelId="{9C880D6E-F5E3-0545-8A2A-13FFF2CA30D5}" type="pres">
      <dgm:prSet presAssocID="{C4FECC93-0D3A-4773-8200-7842B6DC1D96}" presName="connectorText" presStyleLbl="sibTrans2D1" presStyleIdx="8" presStyleCnt="9"/>
      <dgm:spPr/>
    </dgm:pt>
    <dgm:pt modelId="{F46C2287-E9D3-7F4B-B015-4A1E0475D566}" type="pres">
      <dgm:prSet presAssocID="{7042DDC4-1C68-4576-92D6-A7FA3D8F0717}" presName="node" presStyleLbl="node1" presStyleIdx="9" presStyleCnt="10">
        <dgm:presLayoutVars>
          <dgm:bulletEnabled val="1"/>
        </dgm:presLayoutVars>
      </dgm:prSet>
      <dgm:spPr/>
    </dgm:pt>
  </dgm:ptLst>
  <dgm:cxnLst>
    <dgm:cxn modelId="{CFC2AA01-2F70-4DFF-AB7D-923DAC6CAE2D}" srcId="{5D3C053C-2B66-4CBD-AD19-D61CD88F0A8B}" destId="{B77324EC-3164-4EA2-BE18-F74BDE208B25}" srcOrd="2" destOrd="0" parTransId="{FB55D64D-3450-4B5F-BB53-CBBF1A268594}" sibTransId="{616E6AB5-5B0E-4419-9189-8AE6A7487FFA}"/>
    <dgm:cxn modelId="{F5C3AE18-A5A1-D340-9EF7-B6A6832E4463}" type="presOf" srcId="{9ABF75BD-7F27-4A2A-B7BA-5E0560606115}" destId="{417D97E7-51EA-2345-89C6-5E1FC56C562E}" srcOrd="1" destOrd="0" presId="urn:microsoft.com/office/officeart/2005/8/layout/process5"/>
    <dgm:cxn modelId="{CEA9B81B-B4B0-5749-B16F-CAE34D7106F2}" type="presOf" srcId="{841EE01C-9A0C-401E-96B6-CD72AEB19EB4}" destId="{3D851090-65E0-B84E-9186-E786323632C8}" srcOrd="0" destOrd="0" presId="urn:microsoft.com/office/officeart/2005/8/layout/process5"/>
    <dgm:cxn modelId="{A3E1B127-29A6-D346-8600-BCACC174622A}" type="presOf" srcId="{616E6AB5-5B0E-4419-9189-8AE6A7487FFA}" destId="{139B0506-3B17-DE4F-8983-F5CFC7710AFB}" srcOrd="0" destOrd="0" presId="urn:microsoft.com/office/officeart/2005/8/layout/process5"/>
    <dgm:cxn modelId="{9224552A-AEB7-204E-86C9-BC9E4ACC4647}" type="presOf" srcId="{1AF2DAF5-50A2-4C86-9719-DF128BC43B3E}" destId="{70F841DE-3EF4-5A49-8F9A-060EA2B23510}" srcOrd="0" destOrd="0" presId="urn:microsoft.com/office/officeart/2005/8/layout/process5"/>
    <dgm:cxn modelId="{44A80937-CA3F-A740-9E29-805A5A71DFA2}" type="presOf" srcId="{FFE12D31-8B31-47BA-BFAC-3A190F3CA2F2}" destId="{92778E7E-A30E-2D4D-A831-71B2574EB86C}" srcOrd="0" destOrd="0" presId="urn:microsoft.com/office/officeart/2005/8/layout/process5"/>
    <dgm:cxn modelId="{728A923A-0D8D-544C-82F1-60F80AC959D4}" type="presOf" srcId="{68D20252-BFE3-4D8B-AC70-1BACB31AAFEE}" destId="{75702C6E-A844-AE40-8B77-83EA92301081}" srcOrd="0" destOrd="0" presId="urn:microsoft.com/office/officeart/2005/8/layout/process5"/>
    <dgm:cxn modelId="{D764BF3C-AD67-4D9B-BF68-76B85D4AB6DE}" srcId="{5D3C053C-2B66-4CBD-AD19-D61CD88F0A8B}" destId="{7042DDC4-1C68-4576-92D6-A7FA3D8F0717}" srcOrd="9" destOrd="0" parTransId="{D5DA89C6-DA50-4406-A980-12869E3F8F04}" sibTransId="{EC90D817-0D66-43AB-9C17-971008393271}"/>
    <dgm:cxn modelId="{0E3E8240-0656-D843-AC9E-D8CB74551643}" type="presOf" srcId="{C4FECC93-0D3A-4773-8200-7842B6DC1D96}" destId="{9C880D6E-F5E3-0545-8A2A-13FFF2CA30D5}" srcOrd="1" destOrd="0" presId="urn:microsoft.com/office/officeart/2005/8/layout/process5"/>
    <dgm:cxn modelId="{F022CE44-730B-FD49-9349-58221CC371E8}" type="presOf" srcId="{4DD1DDFA-C9C2-4A45-BF3F-064DDCFEE2D7}" destId="{33C6500E-A32E-C046-B5A2-2CE6275A60F0}" srcOrd="0" destOrd="0" presId="urn:microsoft.com/office/officeart/2005/8/layout/process5"/>
    <dgm:cxn modelId="{7AB6884B-A87F-9F4E-A8ED-CAB5A34E034D}" type="presOf" srcId="{C4FECC93-0D3A-4773-8200-7842B6DC1D96}" destId="{3EF496C7-5874-8345-B778-EFC00C4D914D}" srcOrd="0" destOrd="0" presId="urn:microsoft.com/office/officeart/2005/8/layout/process5"/>
    <dgm:cxn modelId="{AD3D8B4C-58EB-0342-92AA-42C31824432C}" type="presOf" srcId="{0BF52BA9-5A4E-48C4-BC92-1239CB58CE3D}" destId="{0B13A81A-7290-E243-AC83-82D311FAB4DF}" srcOrd="0" destOrd="0" presId="urn:microsoft.com/office/officeart/2005/8/layout/process5"/>
    <dgm:cxn modelId="{9C704B4E-DD32-4455-BD01-4963EA57C7F9}" srcId="{5D3C053C-2B66-4CBD-AD19-D61CD88F0A8B}" destId="{C8BF8D95-1DC0-483C-B108-FC6E0604B577}" srcOrd="6" destOrd="0" parTransId="{89BB1A3D-B355-4BBC-8305-A420A97F6EBE}" sibTransId="{4DD1DDFA-C9C2-4A45-BF3F-064DDCFEE2D7}"/>
    <dgm:cxn modelId="{2220D369-572D-B740-9DCC-79DD7A359E12}" type="presOf" srcId="{841EE01C-9A0C-401E-96B6-CD72AEB19EB4}" destId="{915A97BC-A669-7E47-9C6E-EEA9D04FB383}" srcOrd="1" destOrd="0" presId="urn:microsoft.com/office/officeart/2005/8/layout/process5"/>
    <dgm:cxn modelId="{9056437D-48D0-4FF7-B943-A123C4A84687}" srcId="{5D3C053C-2B66-4CBD-AD19-D61CD88F0A8B}" destId="{0E3A72EB-94D0-45C7-B6A1-C8F628F592FA}" srcOrd="0" destOrd="0" parTransId="{94CD040D-F1D3-4F9D-AC3C-74EA52EC2E0C}" sibTransId="{1AF2DAF5-50A2-4C86-9719-DF128BC43B3E}"/>
    <dgm:cxn modelId="{6990B580-9A8E-3646-A98C-D03077CB5EEA}" type="presOf" srcId="{5261C644-F14E-488D-B717-FE410261D3C0}" destId="{906BA72F-B50F-DC49-94E0-DB2436A7D0CD}" srcOrd="0" destOrd="0" presId="urn:microsoft.com/office/officeart/2005/8/layout/process5"/>
    <dgm:cxn modelId="{F4654684-ABEB-9644-9BCE-D880FBB9D36C}" type="presOf" srcId="{9ABF75BD-7F27-4A2A-B7BA-5E0560606115}" destId="{843DE0C7-5CEC-D74B-A7DA-909837F57811}" srcOrd="0" destOrd="0" presId="urn:microsoft.com/office/officeart/2005/8/layout/process5"/>
    <dgm:cxn modelId="{8B8AFE87-ADBB-8E4B-A13D-CFD715B3A20F}" type="presOf" srcId="{4DD1DDFA-C9C2-4A45-BF3F-064DDCFEE2D7}" destId="{5DF57104-EF73-7E4E-8B2F-BD790BF9754B}" srcOrd="1" destOrd="0" presId="urn:microsoft.com/office/officeart/2005/8/layout/process5"/>
    <dgm:cxn modelId="{10608E88-6311-4F42-BE98-4538C033BAD7}" srcId="{5D3C053C-2B66-4CBD-AD19-D61CD88F0A8B}" destId="{0BF52BA9-5A4E-48C4-BC92-1239CB58CE3D}" srcOrd="1" destOrd="0" parTransId="{77322CDD-3BD5-43A6-82D4-ECE246551E45}" sibTransId="{841EE01C-9A0C-401E-96B6-CD72AEB19EB4}"/>
    <dgm:cxn modelId="{7DEF278B-7D99-486E-9DB8-D261CD308CAE}" srcId="{5D3C053C-2B66-4CBD-AD19-D61CD88F0A8B}" destId="{5261C644-F14E-488D-B717-FE410261D3C0}" srcOrd="5" destOrd="0" parTransId="{86C150BD-6C15-4206-A985-55C080C5BF73}" sibTransId="{9ABF75BD-7F27-4A2A-B7BA-5E0560606115}"/>
    <dgm:cxn modelId="{5B664991-74C2-FB42-9F76-E14C843582BB}" type="presOf" srcId="{0E3A72EB-94D0-45C7-B6A1-C8F628F592FA}" destId="{7C97609E-4153-1D4A-A364-4B58BF081D4E}" srcOrd="0" destOrd="0" presId="urn:microsoft.com/office/officeart/2005/8/layout/process5"/>
    <dgm:cxn modelId="{3DA1E192-834D-F240-B795-D4A72FBD879C}" type="presOf" srcId="{C8BF8D95-1DC0-483C-B108-FC6E0604B577}" destId="{FD6063CA-C9F0-7A47-9589-50386AF7C05C}" srcOrd="0" destOrd="0" presId="urn:microsoft.com/office/officeart/2005/8/layout/process5"/>
    <dgm:cxn modelId="{6951A794-C521-4469-A255-180D88B85A8D}" srcId="{5D3C053C-2B66-4CBD-AD19-D61CD88F0A8B}" destId="{4B1EA220-24B8-4292-8FDA-2FA6E19F8268}" srcOrd="8" destOrd="0" parTransId="{DA0B0025-9CAC-4F11-9332-240766AF1296}" sibTransId="{C4FECC93-0D3A-4773-8200-7842B6DC1D96}"/>
    <dgm:cxn modelId="{D1BF8A98-FF89-49FE-8EAA-FAA8A951C4AA}" srcId="{5D3C053C-2B66-4CBD-AD19-D61CD88F0A8B}" destId="{68D20252-BFE3-4D8B-AC70-1BACB31AAFEE}" srcOrd="3" destOrd="0" parTransId="{42AF9B0B-3F73-4B76-95D6-61D30F111C87}" sibTransId="{759C81FF-ACFC-48FA-9130-730AA73B446C}"/>
    <dgm:cxn modelId="{D9F9C998-20A2-6846-A0A2-D4E3F5D912F0}" type="presOf" srcId="{B77324EC-3164-4EA2-BE18-F74BDE208B25}" destId="{36A61189-11CE-EB47-AEBF-F032FD1F8EA4}" srcOrd="0" destOrd="0" presId="urn:microsoft.com/office/officeart/2005/8/layout/process5"/>
    <dgm:cxn modelId="{D777B69F-B77E-2340-B9F0-35E741D7F6B1}" type="presOf" srcId="{759C81FF-ACFC-48FA-9130-730AA73B446C}" destId="{2D7043E7-D4ED-7449-9F95-35F5B4D079D5}" srcOrd="0" destOrd="0" presId="urn:microsoft.com/office/officeart/2005/8/layout/process5"/>
    <dgm:cxn modelId="{072748A0-6CE1-EC43-A6A6-9C2347AEA8DC}" type="presOf" srcId="{4B1EA220-24B8-4292-8FDA-2FA6E19F8268}" destId="{972E954F-D988-304B-B981-37C1F27CAE7F}" srcOrd="0" destOrd="0" presId="urn:microsoft.com/office/officeart/2005/8/layout/process5"/>
    <dgm:cxn modelId="{360824A1-914F-41BD-BCF2-3C779E4577C2}" srcId="{5D3C053C-2B66-4CBD-AD19-D61CD88F0A8B}" destId="{7053CB0E-B72A-4BED-B6EF-FBFABC1A132E}" srcOrd="7" destOrd="0" parTransId="{6BB2734B-2A4B-4217-820F-B7A2D7FB3EF2}" sibTransId="{AA7BD6C0-387E-403A-AE8B-AA7DD80E8328}"/>
    <dgm:cxn modelId="{59E841A1-A6EE-0944-B1D0-AC8E949F0A06}" type="presOf" srcId="{7053CB0E-B72A-4BED-B6EF-FBFABC1A132E}" destId="{7B34CA71-E9CD-7F4C-9B7F-BD65FA79D91F}" srcOrd="0" destOrd="0" presId="urn:microsoft.com/office/officeart/2005/8/layout/process5"/>
    <dgm:cxn modelId="{F304CEA2-7965-48D1-B87C-36249907A1DD}" srcId="{5D3C053C-2B66-4CBD-AD19-D61CD88F0A8B}" destId="{FFE12D31-8B31-47BA-BFAC-3A190F3CA2F2}" srcOrd="4" destOrd="0" parTransId="{3DE112EB-0833-4AAC-989C-08047F676855}" sibTransId="{48741422-5DF2-4EA5-95AD-63435946D051}"/>
    <dgm:cxn modelId="{72BB71B1-464E-7945-B559-A9C55CF9819D}" type="presOf" srcId="{616E6AB5-5B0E-4419-9189-8AE6A7487FFA}" destId="{B85454EB-297E-7047-B194-278E90AD2E9B}" srcOrd="1" destOrd="0" presId="urn:microsoft.com/office/officeart/2005/8/layout/process5"/>
    <dgm:cxn modelId="{A22E2CB6-BB76-6049-A086-46637DDB6FA6}" type="presOf" srcId="{5D3C053C-2B66-4CBD-AD19-D61CD88F0A8B}" destId="{BB07C33E-4058-9944-9E4E-0DDAC79054FF}" srcOrd="0" destOrd="0" presId="urn:microsoft.com/office/officeart/2005/8/layout/process5"/>
    <dgm:cxn modelId="{2A53E1BB-6D00-344A-A12E-3C6C8FE28948}" type="presOf" srcId="{AA7BD6C0-387E-403A-AE8B-AA7DD80E8328}" destId="{07AD9499-7B7C-F64D-83D9-2623E2B9DDC9}" srcOrd="0" destOrd="0" presId="urn:microsoft.com/office/officeart/2005/8/layout/process5"/>
    <dgm:cxn modelId="{0B5F25C3-E698-0649-AC3A-CE58FAF7B36B}" type="presOf" srcId="{48741422-5DF2-4EA5-95AD-63435946D051}" destId="{DAC79B3E-01F6-1449-BEED-3FCA8EF20463}" srcOrd="0" destOrd="0" presId="urn:microsoft.com/office/officeart/2005/8/layout/process5"/>
    <dgm:cxn modelId="{2073CDC4-00BD-FA4F-AE7C-D7BAD476CBC9}" type="presOf" srcId="{AA7BD6C0-387E-403A-AE8B-AA7DD80E8328}" destId="{FE44F2B0-DEDC-CD4D-9C0E-592E3DF73E88}" srcOrd="1" destOrd="0" presId="urn:microsoft.com/office/officeart/2005/8/layout/process5"/>
    <dgm:cxn modelId="{E03D77D9-40C9-7B42-AAED-AA6873EB9BB5}" type="presOf" srcId="{759C81FF-ACFC-48FA-9130-730AA73B446C}" destId="{E7B45387-E8D2-674F-B33A-6686486FB7F8}" srcOrd="1" destOrd="0" presId="urn:microsoft.com/office/officeart/2005/8/layout/process5"/>
    <dgm:cxn modelId="{EA2BB6DF-6765-6342-BB32-A0D12C868F08}" type="presOf" srcId="{1AF2DAF5-50A2-4C86-9719-DF128BC43B3E}" destId="{545E9338-94EA-454F-8F5F-E88C18FEF51B}" srcOrd="1" destOrd="0" presId="urn:microsoft.com/office/officeart/2005/8/layout/process5"/>
    <dgm:cxn modelId="{32A846F0-BAFD-7342-A6F0-CF069D6CF5A6}" type="presOf" srcId="{48741422-5DF2-4EA5-95AD-63435946D051}" destId="{4CC548CC-78F9-F14D-AB13-8BB11B9761CB}" srcOrd="1" destOrd="0" presId="urn:microsoft.com/office/officeart/2005/8/layout/process5"/>
    <dgm:cxn modelId="{8C9B2BFA-5F28-DB47-B934-AC89E3CC3806}" type="presOf" srcId="{7042DDC4-1C68-4576-92D6-A7FA3D8F0717}" destId="{F46C2287-E9D3-7F4B-B015-4A1E0475D566}" srcOrd="0" destOrd="0" presId="urn:microsoft.com/office/officeart/2005/8/layout/process5"/>
    <dgm:cxn modelId="{19333EEC-444C-394D-B235-FB814DC4A237}" type="presParOf" srcId="{BB07C33E-4058-9944-9E4E-0DDAC79054FF}" destId="{7C97609E-4153-1D4A-A364-4B58BF081D4E}" srcOrd="0" destOrd="0" presId="urn:microsoft.com/office/officeart/2005/8/layout/process5"/>
    <dgm:cxn modelId="{691C99BF-AA92-B84C-B9C9-BAC83817C960}" type="presParOf" srcId="{BB07C33E-4058-9944-9E4E-0DDAC79054FF}" destId="{70F841DE-3EF4-5A49-8F9A-060EA2B23510}" srcOrd="1" destOrd="0" presId="urn:microsoft.com/office/officeart/2005/8/layout/process5"/>
    <dgm:cxn modelId="{B31B4B05-3175-7246-ACC9-20520DF4D4D1}" type="presParOf" srcId="{70F841DE-3EF4-5A49-8F9A-060EA2B23510}" destId="{545E9338-94EA-454F-8F5F-E88C18FEF51B}" srcOrd="0" destOrd="0" presId="urn:microsoft.com/office/officeart/2005/8/layout/process5"/>
    <dgm:cxn modelId="{EC0CB4C1-285A-4B45-9540-A418FB8021D2}" type="presParOf" srcId="{BB07C33E-4058-9944-9E4E-0DDAC79054FF}" destId="{0B13A81A-7290-E243-AC83-82D311FAB4DF}" srcOrd="2" destOrd="0" presId="urn:microsoft.com/office/officeart/2005/8/layout/process5"/>
    <dgm:cxn modelId="{29322C74-7E17-9843-9B06-259D615BBFF3}" type="presParOf" srcId="{BB07C33E-4058-9944-9E4E-0DDAC79054FF}" destId="{3D851090-65E0-B84E-9186-E786323632C8}" srcOrd="3" destOrd="0" presId="urn:microsoft.com/office/officeart/2005/8/layout/process5"/>
    <dgm:cxn modelId="{F46FF30F-DFAA-5E4A-BF8A-3123CC5B4952}" type="presParOf" srcId="{3D851090-65E0-B84E-9186-E786323632C8}" destId="{915A97BC-A669-7E47-9C6E-EEA9D04FB383}" srcOrd="0" destOrd="0" presId="urn:microsoft.com/office/officeart/2005/8/layout/process5"/>
    <dgm:cxn modelId="{C3730603-8B73-D348-802A-580B957574D7}" type="presParOf" srcId="{BB07C33E-4058-9944-9E4E-0DDAC79054FF}" destId="{36A61189-11CE-EB47-AEBF-F032FD1F8EA4}" srcOrd="4" destOrd="0" presId="urn:microsoft.com/office/officeart/2005/8/layout/process5"/>
    <dgm:cxn modelId="{9911EF56-E7A6-F14D-8FDA-06C5FBD6779B}" type="presParOf" srcId="{BB07C33E-4058-9944-9E4E-0DDAC79054FF}" destId="{139B0506-3B17-DE4F-8983-F5CFC7710AFB}" srcOrd="5" destOrd="0" presId="urn:microsoft.com/office/officeart/2005/8/layout/process5"/>
    <dgm:cxn modelId="{46C002A0-A852-3248-A08B-8C4DA0694166}" type="presParOf" srcId="{139B0506-3B17-DE4F-8983-F5CFC7710AFB}" destId="{B85454EB-297E-7047-B194-278E90AD2E9B}" srcOrd="0" destOrd="0" presId="urn:microsoft.com/office/officeart/2005/8/layout/process5"/>
    <dgm:cxn modelId="{C8835B26-1CAF-264B-8B10-88AD12896139}" type="presParOf" srcId="{BB07C33E-4058-9944-9E4E-0DDAC79054FF}" destId="{75702C6E-A844-AE40-8B77-83EA92301081}" srcOrd="6" destOrd="0" presId="urn:microsoft.com/office/officeart/2005/8/layout/process5"/>
    <dgm:cxn modelId="{30A6EBEE-3ED2-9446-BD36-F1A3BAA851E9}" type="presParOf" srcId="{BB07C33E-4058-9944-9E4E-0DDAC79054FF}" destId="{2D7043E7-D4ED-7449-9F95-35F5B4D079D5}" srcOrd="7" destOrd="0" presId="urn:microsoft.com/office/officeart/2005/8/layout/process5"/>
    <dgm:cxn modelId="{E8B98F71-1D27-0044-9AEF-7763E753D70D}" type="presParOf" srcId="{2D7043E7-D4ED-7449-9F95-35F5B4D079D5}" destId="{E7B45387-E8D2-674F-B33A-6686486FB7F8}" srcOrd="0" destOrd="0" presId="urn:microsoft.com/office/officeart/2005/8/layout/process5"/>
    <dgm:cxn modelId="{8A2C0CD3-A54A-EF47-BD04-107DB8277EF8}" type="presParOf" srcId="{BB07C33E-4058-9944-9E4E-0DDAC79054FF}" destId="{92778E7E-A30E-2D4D-A831-71B2574EB86C}" srcOrd="8" destOrd="0" presId="urn:microsoft.com/office/officeart/2005/8/layout/process5"/>
    <dgm:cxn modelId="{A31D9021-98EE-D049-92B6-5456C194B600}" type="presParOf" srcId="{BB07C33E-4058-9944-9E4E-0DDAC79054FF}" destId="{DAC79B3E-01F6-1449-BEED-3FCA8EF20463}" srcOrd="9" destOrd="0" presId="urn:microsoft.com/office/officeart/2005/8/layout/process5"/>
    <dgm:cxn modelId="{99969385-E133-F647-AA57-975A44B0A4DC}" type="presParOf" srcId="{DAC79B3E-01F6-1449-BEED-3FCA8EF20463}" destId="{4CC548CC-78F9-F14D-AB13-8BB11B9761CB}" srcOrd="0" destOrd="0" presId="urn:microsoft.com/office/officeart/2005/8/layout/process5"/>
    <dgm:cxn modelId="{1747DAA7-14C8-EC4D-A963-77A6F5A9E59D}" type="presParOf" srcId="{BB07C33E-4058-9944-9E4E-0DDAC79054FF}" destId="{906BA72F-B50F-DC49-94E0-DB2436A7D0CD}" srcOrd="10" destOrd="0" presId="urn:microsoft.com/office/officeart/2005/8/layout/process5"/>
    <dgm:cxn modelId="{69EACAEA-90B5-8A4C-9150-42E9C7884432}" type="presParOf" srcId="{BB07C33E-4058-9944-9E4E-0DDAC79054FF}" destId="{843DE0C7-5CEC-D74B-A7DA-909837F57811}" srcOrd="11" destOrd="0" presId="urn:microsoft.com/office/officeart/2005/8/layout/process5"/>
    <dgm:cxn modelId="{0994EAA6-59D0-6B45-8A1A-E737E1A53F71}" type="presParOf" srcId="{843DE0C7-5CEC-D74B-A7DA-909837F57811}" destId="{417D97E7-51EA-2345-89C6-5E1FC56C562E}" srcOrd="0" destOrd="0" presId="urn:microsoft.com/office/officeart/2005/8/layout/process5"/>
    <dgm:cxn modelId="{B0879B44-9BC0-6F41-BCF3-BBD95C7EC80F}" type="presParOf" srcId="{BB07C33E-4058-9944-9E4E-0DDAC79054FF}" destId="{FD6063CA-C9F0-7A47-9589-50386AF7C05C}" srcOrd="12" destOrd="0" presId="urn:microsoft.com/office/officeart/2005/8/layout/process5"/>
    <dgm:cxn modelId="{8AEAAB8E-5F17-B54D-AA1F-17A0F1B4DF13}" type="presParOf" srcId="{BB07C33E-4058-9944-9E4E-0DDAC79054FF}" destId="{33C6500E-A32E-C046-B5A2-2CE6275A60F0}" srcOrd="13" destOrd="0" presId="urn:microsoft.com/office/officeart/2005/8/layout/process5"/>
    <dgm:cxn modelId="{4D520CCD-657B-0B43-82C0-604294ED30BE}" type="presParOf" srcId="{33C6500E-A32E-C046-B5A2-2CE6275A60F0}" destId="{5DF57104-EF73-7E4E-8B2F-BD790BF9754B}" srcOrd="0" destOrd="0" presId="urn:microsoft.com/office/officeart/2005/8/layout/process5"/>
    <dgm:cxn modelId="{E7433148-C497-1543-BA73-383552D0E555}" type="presParOf" srcId="{BB07C33E-4058-9944-9E4E-0DDAC79054FF}" destId="{7B34CA71-E9CD-7F4C-9B7F-BD65FA79D91F}" srcOrd="14" destOrd="0" presId="urn:microsoft.com/office/officeart/2005/8/layout/process5"/>
    <dgm:cxn modelId="{F8662086-3A10-AC45-9183-4C67DE46BDBC}" type="presParOf" srcId="{BB07C33E-4058-9944-9E4E-0DDAC79054FF}" destId="{07AD9499-7B7C-F64D-83D9-2623E2B9DDC9}" srcOrd="15" destOrd="0" presId="urn:microsoft.com/office/officeart/2005/8/layout/process5"/>
    <dgm:cxn modelId="{E356C06F-D56C-0148-B126-F9F760B2E74B}" type="presParOf" srcId="{07AD9499-7B7C-F64D-83D9-2623E2B9DDC9}" destId="{FE44F2B0-DEDC-CD4D-9C0E-592E3DF73E88}" srcOrd="0" destOrd="0" presId="urn:microsoft.com/office/officeart/2005/8/layout/process5"/>
    <dgm:cxn modelId="{5E1C8541-1A4C-E446-8434-FD0B1437BB9E}" type="presParOf" srcId="{BB07C33E-4058-9944-9E4E-0DDAC79054FF}" destId="{972E954F-D988-304B-B981-37C1F27CAE7F}" srcOrd="16" destOrd="0" presId="urn:microsoft.com/office/officeart/2005/8/layout/process5"/>
    <dgm:cxn modelId="{DC2E4814-F2A9-D147-B021-15C63B6845D4}" type="presParOf" srcId="{BB07C33E-4058-9944-9E4E-0DDAC79054FF}" destId="{3EF496C7-5874-8345-B778-EFC00C4D914D}" srcOrd="17" destOrd="0" presId="urn:microsoft.com/office/officeart/2005/8/layout/process5"/>
    <dgm:cxn modelId="{A6DB0826-D165-1D4D-B303-E2B174055561}" type="presParOf" srcId="{3EF496C7-5874-8345-B778-EFC00C4D914D}" destId="{9C880D6E-F5E3-0545-8A2A-13FFF2CA30D5}" srcOrd="0" destOrd="0" presId="urn:microsoft.com/office/officeart/2005/8/layout/process5"/>
    <dgm:cxn modelId="{F0253D0D-995B-BD4B-A29B-50AC186F6126}" type="presParOf" srcId="{BB07C33E-4058-9944-9E4E-0DDAC79054FF}" destId="{F46C2287-E9D3-7F4B-B015-4A1E0475D566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97609E-4153-1D4A-A364-4B58BF081D4E}">
      <dsp:nvSpPr>
        <dsp:cNvPr id="0" name=""/>
        <dsp:cNvSpPr/>
      </dsp:nvSpPr>
      <dsp:spPr>
        <a:xfrm>
          <a:off x="4481" y="127952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当我们知道了</a:t>
          </a:r>
          <a:r>
            <a:rPr kumimoji="1" lang="en-US" sz="800" kern="1200"/>
            <a:t>base-case</a:t>
          </a:r>
          <a:r>
            <a:rPr kumimoji="1" lang="zh-CN" sz="800" kern="1200"/>
            <a:t>以后，进行倒推。可以发现，</a:t>
          </a:r>
          <a:r>
            <a:rPr kumimoji="1" lang="en-US" sz="800" kern="1200"/>
            <a:t>base-case</a:t>
          </a:r>
          <a:r>
            <a:rPr kumimoji="1" lang="zh-CN" sz="800" kern="1200"/>
            <a:t>是所有计算的终点。</a:t>
          </a:r>
          <a:endParaRPr lang="en-US" sz="800" kern="1200"/>
        </a:p>
      </dsp:txBody>
      <dsp:txXfrm>
        <a:off x="28022" y="151493"/>
        <a:ext cx="1292475" cy="756652"/>
      </dsp:txXfrm>
    </dsp:sp>
    <dsp:sp modelId="{70F841DE-3EF4-5A49-8F9A-060EA2B23510}">
      <dsp:nvSpPr>
        <dsp:cNvPr id="0" name=""/>
        <dsp:cNvSpPr/>
      </dsp:nvSpPr>
      <dsp:spPr>
        <a:xfrm>
          <a:off x="1461920" y="363714"/>
          <a:ext cx="283986" cy="3322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1461920" y="430156"/>
        <a:ext cx="198790" cy="199326"/>
      </dsp:txXfrm>
    </dsp:sp>
    <dsp:sp modelId="{0B13A81A-7290-E243-AC83-82D311FAB4DF}">
      <dsp:nvSpPr>
        <dsp:cNvPr id="0" name=""/>
        <dsp:cNvSpPr/>
      </dsp:nvSpPr>
      <dsp:spPr>
        <a:xfrm>
          <a:off x="1879862" y="127952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在反推过程中，发现一个规律：所有</a:t>
          </a:r>
          <a:r>
            <a:rPr kumimoji="1" lang="en-US" sz="800" kern="1200"/>
            <a:t>K=1</a:t>
          </a:r>
          <a:r>
            <a:rPr kumimoji="1" lang="zh-CN" sz="800" kern="1200"/>
            <a:t>的位置，只依赖</a:t>
          </a:r>
          <a:r>
            <a:rPr kumimoji="1" lang="en-US" sz="800" kern="1200"/>
            <a:t>K=0</a:t>
          </a:r>
          <a:r>
            <a:rPr kumimoji="1" lang="zh-CN" sz="800" kern="1200"/>
            <a:t>的位置。</a:t>
          </a:r>
          <a:r>
            <a:rPr kumimoji="1" lang="en-US" sz="800" kern="1200"/>
            <a:t>K=2</a:t>
          </a:r>
          <a:r>
            <a:rPr kumimoji="1" lang="zh-CN" sz="800" kern="1200"/>
            <a:t>的位置只依赖</a:t>
          </a:r>
          <a:r>
            <a:rPr kumimoji="1" lang="en-US" sz="800" kern="1200"/>
            <a:t>K=1</a:t>
          </a:r>
          <a:r>
            <a:rPr kumimoji="1" lang="zh-CN" sz="800" kern="1200"/>
            <a:t>的位置</a:t>
          </a:r>
          <a:endParaRPr lang="en-US" sz="800" kern="1200"/>
        </a:p>
      </dsp:txBody>
      <dsp:txXfrm>
        <a:off x="1903403" y="151493"/>
        <a:ext cx="1292475" cy="756652"/>
      </dsp:txXfrm>
    </dsp:sp>
    <dsp:sp modelId="{3D851090-65E0-B84E-9186-E786323632C8}">
      <dsp:nvSpPr>
        <dsp:cNvPr id="0" name=""/>
        <dsp:cNvSpPr/>
      </dsp:nvSpPr>
      <dsp:spPr>
        <a:xfrm>
          <a:off x="3337301" y="363714"/>
          <a:ext cx="283986" cy="3322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3337301" y="430156"/>
        <a:ext cx="198790" cy="199326"/>
      </dsp:txXfrm>
    </dsp:sp>
    <dsp:sp modelId="{36A61189-11CE-EB47-AEBF-F032FD1F8EA4}">
      <dsp:nvSpPr>
        <dsp:cNvPr id="0" name=""/>
        <dsp:cNvSpPr/>
      </dsp:nvSpPr>
      <dsp:spPr>
        <a:xfrm>
          <a:off x="3755243" y="127952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以此类推。</a:t>
          </a:r>
          <a:endParaRPr lang="en-US" sz="800" kern="1200"/>
        </a:p>
      </dsp:txBody>
      <dsp:txXfrm>
        <a:off x="3778784" y="151493"/>
        <a:ext cx="1292475" cy="756652"/>
      </dsp:txXfrm>
    </dsp:sp>
    <dsp:sp modelId="{139B0506-3B17-DE4F-8983-F5CFC7710AFB}">
      <dsp:nvSpPr>
        <dsp:cNvPr id="0" name=""/>
        <dsp:cNvSpPr/>
      </dsp:nvSpPr>
      <dsp:spPr>
        <a:xfrm rot="5400000">
          <a:off x="4283029" y="1025456"/>
          <a:ext cx="283986" cy="3322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 rot="-5400000">
        <a:off x="4325359" y="1049568"/>
        <a:ext cx="199326" cy="198790"/>
      </dsp:txXfrm>
    </dsp:sp>
    <dsp:sp modelId="{75702C6E-A844-AE40-8B77-83EA92301081}">
      <dsp:nvSpPr>
        <dsp:cNvPr id="0" name=""/>
        <dsp:cNvSpPr/>
      </dsp:nvSpPr>
      <dsp:spPr>
        <a:xfrm>
          <a:off x="3755243" y="1467510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数形结合后，可以发现，该算法的</a:t>
          </a:r>
          <a:r>
            <a:rPr kumimoji="1" lang="en-US" sz="800" kern="1200"/>
            <a:t>DP</a:t>
          </a:r>
          <a:r>
            <a:rPr kumimoji="1" lang="zh-CN" sz="800" kern="1200"/>
            <a:t>依赖</a:t>
          </a:r>
          <a:endParaRPr lang="en-US" sz="800" kern="1200"/>
        </a:p>
      </dsp:txBody>
      <dsp:txXfrm>
        <a:off x="3778784" y="1491051"/>
        <a:ext cx="1292475" cy="756652"/>
      </dsp:txXfrm>
    </dsp:sp>
    <dsp:sp modelId="{2D7043E7-D4ED-7449-9F95-35F5B4D079D5}">
      <dsp:nvSpPr>
        <dsp:cNvPr id="0" name=""/>
        <dsp:cNvSpPr/>
      </dsp:nvSpPr>
      <dsp:spPr>
        <a:xfrm rot="10800000">
          <a:off x="3353376" y="1703272"/>
          <a:ext cx="283986" cy="3322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 rot="10800000">
        <a:off x="3438572" y="1769714"/>
        <a:ext cx="198790" cy="199326"/>
      </dsp:txXfrm>
    </dsp:sp>
    <dsp:sp modelId="{92778E7E-A30E-2D4D-A831-71B2574EB86C}">
      <dsp:nvSpPr>
        <dsp:cNvPr id="0" name=""/>
        <dsp:cNvSpPr/>
      </dsp:nvSpPr>
      <dsp:spPr>
        <a:xfrm>
          <a:off x="1879862" y="1467510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是按层依赖的。</a:t>
          </a:r>
          <a:endParaRPr lang="en-US" sz="800" kern="1200"/>
        </a:p>
      </dsp:txBody>
      <dsp:txXfrm>
        <a:off x="1903403" y="1491051"/>
        <a:ext cx="1292475" cy="756652"/>
      </dsp:txXfrm>
    </dsp:sp>
    <dsp:sp modelId="{DAC79B3E-01F6-1449-BEED-3FCA8EF20463}">
      <dsp:nvSpPr>
        <dsp:cNvPr id="0" name=""/>
        <dsp:cNvSpPr/>
      </dsp:nvSpPr>
      <dsp:spPr>
        <a:xfrm rot="10800000">
          <a:off x="1477995" y="1703272"/>
          <a:ext cx="283986" cy="3322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 rot="10800000">
        <a:off x="1563191" y="1769714"/>
        <a:ext cx="198790" cy="199326"/>
      </dsp:txXfrm>
    </dsp:sp>
    <dsp:sp modelId="{906BA72F-B50F-DC49-94E0-DB2436A7D0CD}">
      <dsp:nvSpPr>
        <dsp:cNvPr id="0" name=""/>
        <dsp:cNvSpPr/>
      </dsp:nvSpPr>
      <dsp:spPr>
        <a:xfrm>
          <a:off x="4481" y="1467510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因此我们的算法核心思路如下：</a:t>
          </a:r>
          <a:endParaRPr lang="en-US" sz="800" kern="1200"/>
        </a:p>
      </dsp:txBody>
      <dsp:txXfrm>
        <a:off x="28022" y="1491051"/>
        <a:ext cx="1292475" cy="756652"/>
      </dsp:txXfrm>
    </dsp:sp>
    <dsp:sp modelId="{843DE0C7-5CEC-D74B-A7DA-909837F57811}">
      <dsp:nvSpPr>
        <dsp:cNvPr id="0" name=""/>
        <dsp:cNvSpPr/>
      </dsp:nvSpPr>
      <dsp:spPr>
        <a:xfrm rot="5400000">
          <a:off x="532267" y="2365013"/>
          <a:ext cx="283986" cy="3322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 rot="-5400000">
        <a:off x="574597" y="2389125"/>
        <a:ext cx="199326" cy="198790"/>
      </dsp:txXfrm>
    </dsp:sp>
    <dsp:sp modelId="{FD6063CA-C9F0-7A47-9589-50386AF7C05C}">
      <dsp:nvSpPr>
        <dsp:cNvPr id="0" name=""/>
        <dsp:cNvSpPr/>
      </dsp:nvSpPr>
      <dsp:spPr>
        <a:xfrm>
          <a:off x="4481" y="2807068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由于</a:t>
          </a:r>
          <a:r>
            <a:rPr kumimoji="1" lang="en-US" sz="800" kern="1200"/>
            <a:t>K=0</a:t>
          </a:r>
          <a:r>
            <a:rPr kumimoji="1" lang="zh-CN" sz="800" kern="1200"/>
            <a:t>的值是</a:t>
          </a:r>
          <a:r>
            <a:rPr kumimoji="1" lang="en-US" sz="800" kern="1200"/>
            <a:t>base-case</a:t>
          </a:r>
          <a:r>
            <a:rPr kumimoji="1" lang="zh-CN" sz="800" kern="1200"/>
            <a:t>。</a:t>
          </a:r>
          <a:endParaRPr lang="en-US" sz="800" kern="1200"/>
        </a:p>
      </dsp:txBody>
      <dsp:txXfrm>
        <a:off x="28022" y="2830609"/>
        <a:ext cx="1292475" cy="756652"/>
      </dsp:txXfrm>
    </dsp:sp>
    <dsp:sp modelId="{33C6500E-A32E-C046-B5A2-2CE6275A60F0}">
      <dsp:nvSpPr>
        <dsp:cNvPr id="0" name=""/>
        <dsp:cNvSpPr/>
      </dsp:nvSpPr>
      <dsp:spPr>
        <a:xfrm>
          <a:off x="1461920" y="3042830"/>
          <a:ext cx="283986" cy="3322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1461920" y="3109272"/>
        <a:ext cx="198790" cy="199326"/>
      </dsp:txXfrm>
    </dsp:sp>
    <dsp:sp modelId="{7B34CA71-E9CD-7F4C-9B7F-BD65FA79D91F}">
      <dsp:nvSpPr>
        <dsp:cNvPr id="0" name=""/>
        <dsp:cNvSpPr/>
      </dsp:nvSpPr>
      <dsp:spPr>
        <a:xfrm>
          <a:off x="1879862" y="2807068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我们只需要从</a:t>
          </a:r>
          <a:r>
            <a:rPr kumimoji="1" lang="en-US" sz="800" kern="1200"/>
            <a:t>K=1</a:t>
          </a:r>
          <a:r>
            <a:rPr kumimoji="1" lang="zh-CN" sz="800" kern="1200"/>
            <a:t>的第二层开始算。</a:t>
          </a:r>
          <a:endParaRPr lang="en-US" sz="800" kern="1200"/>
        </a:p>
      </dsp:txBody>
      <dsp:txXfrm>
        <a:off x="1903403" y="2830609"/>
        <a:ext cx="1292475" cy="756652"/>
      </dsp:txXfrm>
    </dsp:sp>
    <dsp:sp modelId="{07AD9499-7B7C-F64D-83D9-2623E2B9DDC9}">
      <dsp:nvSpPr>
        <dsp:cNvPr id="0" name=""/>
        <dsp:cNvSpPr/>
      </dsp:nvSpPr>
      <dsp:spPr>
        <a:xfrm>
          <a:off x="3337301" y="3042830"/>
          <a:ext cx="283986" cy="3322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3337301" y="3109272"/>
        <a:ext cx="198790" cy="199326"/>
      </dsp:txXfrm>
    </dsp:sp>
    <dsp:sp modelId="{972E954F-D988-304B-B981-37C1F27CAE7F}">
      <dsp:nvSpPr>
        <dsp:cNvPr id="0" name=""/>
        <dsp:cNvSpPr/>
      </dsp:nvSpPr>
      <dsp:spPr>
        <a:xfrm>
          <a:off x="3755243" y="2807068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每一层遍历该平面中所有的</a:t>
          </a:r>
          <a:r>
            <a:rPr kumimoji="1" lang="en-US" sz="800" kern="1200"/>
            <a:t>L,R</a:t>
          </a:r>
          <a:r>
            <a:rPr kumimoji="1" lang="zh-CN" sz="800" kern="1200"/>
            <a:t>。每一层的运算</a:t>
          </a:r>
          <a:endParaRPr lang="en-US" sz="800" kern="1200"/>
        </a:p>
      </dsp:txBody>
      <dsp:txXfrm>
        <a:off x="3778784" y="2830609"/>
        <a:ext cx="1292475" cy="756652"/>
      </dsp:txXfrm>
    </dsp:sp>
    <dsp:sp modelId="{3EF496C7-5874-8345-B778-EFC00C4D914D}">
      <dsp:nvSpPr>
        <dsp:cNvPr id="0" name=""/>
        <dsp:cNvSpPr/>
      </dsp:nvSpPr>
      <dsp:spPr>
        <a:xfrm rot="5400000">
          <a:off x="4283029" y="3704571"/>
          <a:ext cx="283986" cy="3322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 rot="-5400000">
        <a:off x="4325359" y="3728683"/>
        <a:ext cx="199326" cy="198790"/>
      </dsp:txXfrm>
    </dsp:sp>
    <dsp:sp modelId="{F46C2287-E9D3-7F4B-B015-4A1E0475D566}">
      <dsp:nvSpPr>
        <dsp:cNvPr id="0" name=""/>
        <dsp:cNvSpPr/>
      </dsp:nvSpPr>
      <dsp:spPr>
        <a:xfrm>
          <a:off x="3755243" y="4146625"/>
          <a:ext cx="1339557" cy="8037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sz="800" kern="1200"/>
            <a:t>只跟下一层的值有关系。并且会将</a:t>
          </a:r>
          <a:r>
            <a:rPr kumimoji="1" lang="en-US" sz="800" kern="1200"/>
            <a:t>steps</a:t>
          </a:r>
          <a:r>
            <a:rPr kumimoji="1" lang="zh-CN" sz="800" kern="1200"/>
            <a:t>信息记录到</a:t>
          </a:r>
          <a:r>
            <a:rPr kumimoji="1" lang="en-US" sz="800" kern="1200"/>
            <a:t>dp</a:t>
          </a:r>
          <a:r>
            <a:rPr kumimoji="1" lang="zh-CN" sz="800" kern="1200"/>
            <a:t>表中</a:t>
          </a:r>
          <a:endParaRPr lang="en-US" sz="800" kern="1200"/>
        </a:p>
      </dsp:txBody>
      <dsp:txXfrm>
        <a:off x="3778784" y="4170166"/>
        <a:ext cx="1292475" cy="7566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jpeg>
</file>

<file path=ppt/media/image30.svg>
</file>

<file path=ppt/media/image31.png>
</file>

<file path=ppt/media/image32.png>
</file>

<file path=ppt/media/image3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0A0EF-5336-0748-A508-77A292AE2103}" type="datetimeFigureOut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8F26CC-7531-FB44-9BEB-E0C2330276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4055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F26CC-7531-FB44-9BEB-E0C23302767A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948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F26CC-7531-FB44-9BEB-E0C23302767A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1965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F26CC-7531-FB44-9BEB-E0C23302767A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3188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B34F72-2A2D-5389-7110-1EC8253F6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F71A55E-F8F9-BCB9-0B4A-E29B6DFBAD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308751-D048-8ACD-313D-081BC635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DD85B-082B-774F-9EE4-CA0623EA1511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5EC3AF-58E5-2BA6-D982-B40302250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92C932-75E8-DFF7-2BBC-AA91E9C57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5453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43DA72-57E8-4FD0-5EEB-CD8DD0BFF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D5510EC-9A5C-4EB2-706F-16D8D592F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DFD373-707D-1E4C-76DC-A0E3B0879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2A080-7CAC-5F47-AE0D-BFC3E751FC3B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90FAFC-B830-58B1-E252-D0B8C9F3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0936D6-D6C5-782C-73A7-7AF62AC82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8147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C8093E1-0682-F30F-CF99-2CAC11A40D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5178E0-189D-B96C-05E9-5122F8F50A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35D441-DF40-575C-C437-DAD1A339D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7F1B-7733-B344-B6B2-4A39AA2EF96C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5F6C97-6EF7-10AE-925E-F51A5E361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9FC422-DC5E-98A0-2196-472AAC806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0492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F75E40-3409-C09E-4A19-746677108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281C05-988E-ED49-CA55-CE5BA7CBD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D9EB79-63D6-ABED-33D2-C720F531B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FB84B-748E-8945-A85D-F6E44E08D252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005776-219D-6F40-9F47-391384B7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098A46-7A2C-F998-2126-A41C34B08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6217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1A8867-C127-4AA6-3289-1C1BF913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B9FA12-44BA-DCCE-1B66-E53FD1BFD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CC0C06-B46F-CB0F-494D-E64C031B1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FBC52-3C68-6649-83C3-263313E0A23F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D4EEE8-2B88-6E69-467E-9130F1E7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FDEBB9-6DFB-089C-A3B8-95138912D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173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4168C3-84E7-0D38-6830-F4F181765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CF57C2-CB4C-05DA-A79B-C45F1097E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A431734-8BD9-4322-26DD-A3CBD5683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895DFF-B1EB-6974-C0C9-DADC8C4B7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8C1A9-0432-6344-819B-C99E66F6A037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2F19AE-57F7-9C9A-47E8-74EEB0A0F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4DDCA7-D282-6B82-A40E-EF7856B96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6066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24D72E-71F4-1722-5EBD-A0DF0C583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0BC23D-7820-28F3-DF68-0085D0ABF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28748F-48E7-EB6B-46B3-84841B80A8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F5C84E-86EE-3E50-3A4F-C5055CACA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0774A7F-E680-D1D9-433C-DA9452B2F9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A426CEC-E18F-5CAF-8C7A-A67841A00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5E48-B43C-2247-A765-FC73F3005E4D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A16EF4F-AD51-13DB-70DE-B96E4F4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C7A3FC6-6280-9BB5-D464-BBA9B2149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0921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88FE63-FC7A-AE39-CA26-3C1D245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1068A6-B19E-923B-8E3D-7D7C8CCA1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FF118-34C9-404F-8E0D-FEBFD48DE14B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CB4AE59-F500-5518-1F8C-64841E019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5954632-A281-A9CE-B14A-4E79D2CBB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8233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E5181A2-CA78-384A-5289-C81F87AD8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47EEA-3A72-564F-B47C-ADB2E515824B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4CA5B6E-76B2-0946-BD11-4269EFE80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2854A0-1A5E-80EE-2784-12B3E8CD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7303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0E65D9-DA65-0F73-1D47-40A2EEB4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586296-DF33-7174-3E52-F7EC3D03D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E195EAA-8102-630B-3FA5-112145D89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6F2EA9-E25E-CF72-5570-227DAC140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8D10F-AD5A-DA47-8B94-2D6BAB185EF7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BF6873-E9A7-AC1F-56DB-F9B073788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4DE3CB-6F56-9834-0CDB-711A45CF3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9555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C4AFAE-F871-29C3-49CC-A4D0FC0CE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8F61FB9-61E7-7A68-6846-C84D60FE35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B335EF-2BB4-E9B7-7E94-483B37AA8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08194A-55B6-F4B9-0E59-25B872DEB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3BFAA-5925-0045-BFD4-7BF63612B51B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43D465D-B7C9-0CBF-C3C4-894C9A318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1FD1B4-4B3D-4FA3-EF1E-2FCAE32AC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1455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D03C0B6-59E0-CC3E-A512-0C43F4E0B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B9BF55-6550-460B-2ACA-B8E73083B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E46F2E-7D36-7990-13AF-D5CEAAAAF7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AD25B-121D-874A-9246-0ED92D5381A1}" type="datetime1">
              <a:rPr kumimoji="1" lang="zh-CN" altLang="en-US" smtClean="0"/>
              <a:t>2023/4/19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C98DAC-4146-2D45-A86A-EC16AA2829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F31AFD-875E-AAA3-CE99-BF8114001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BF7C3-6CCD-2B42-96E6-06F4E61C4F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417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github.com/tain198127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svg"/><Relationship Id="rId7" Type="http://schemas.openxmlformats.org/officeDocument/2006/relationships/image" Target="../media/image23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Relationship Id="rId9" Type="http://schemas.openxmlformats.org/officeDocument/2006/relationships/image" Target="../media/image27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1.svg"/><Relationship Id="rId7" Type="http://schemas.openxmlformats.org/officeDocument/2006/relationships/image" Target="../media/image23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Relationship Id="rId9" Type="http://schemas.openxmlformats.org/officeDocument/2006/relationships/image" Target="../media/image30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97448B-D6BA-EAB4-0BBA-7D9E1A1E1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5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9F4EF3CB-10F0-EB63-AE3A-B0AA18868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553" y="5624945"/>
            <a:ext cx="907856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LPS——</a:t>
            </a:r>
            <a:r>
              <a:rPr lang="zh-CN" altLang="en-US" dirty="0">
                <a:solidFill>
                  <a:schemeClr val="tx1"/>
                </a:solidFill>
              </a:rPr>
              <a:t>最长回文子序列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8B8B2F-9727-35C1-7926-FFFC9F5AD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defRPr/>
            </a:pPr>
            <a:r>
              <a:rPr lang="zh-CN" altLang="en-US" sz="900" kern="120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作者：鲍丹；</a:t>
            </a:r>
            <a:r>
              <a:rPr lang="en-US" altLang="zh-CN" sz="900" kern="120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gh:https://github.com/tain198127; email:tain198127@163.com</a:t>
            </a:r>
          </a:p>
        </p:txBody>
      </p:sp>
      <p:sp>
        <p:nvSpPr>
          <p:cNvPr id="10" name="标题 9">
            <a:extLst>
              <a:ext uri="{FF2B5EF4-FFF2-40B4-BE49-F238E27FC236}">
                <a16:creationId xmlns:a16="http://schemas.microsoft.com/office/drawing/2014/main" id="{1D8BEBE5-E465-FB90-5770-56C57BE72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深入浅出动态规划</a:t>
            </a:r>
          </a:p>
        </p:txBody>
      </p:sp>
    </p:spTree>
    <p:extLst>
      <p:ext uri="{BB962C8B-B14F-4D97-AF65-F5344CB8AC3E}">
        <p14:creationId xmlns:p14="http://schemas.microsoft.com/office/powerpoint/2010/main" val="4168145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DA174C-847A-9000-1EC4-72F4F1D41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66119"/>
          </a:xfrm>
        </p:spPr>
        <p:txBody>
          <a:bodyPr/>
          <a:lstStyle/>
          <a:p>
            <a:r>
              <a:rPr kumimoji="1" lang="zh-CN" altLang="en-US" dirty="0"/>
              <a:t>算法思路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傻缓存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0F175184-3AE3-56D9-1C78-B7EE3FA11846}"/>
              </a:ext>
            </a:extLst>
          </p:cNvPr>
          <p:cNvGraphicFramePr>
            <a:graphicFrameLocks noGrp="1"/>
          </p:cNvGraphicFramePr>
          <p:nvPr/>
        </p:nvGraphicFramePr>
        <p:xfrm>
          <a:off x="3147307" y="667617"/>
          <a:ext cx="613453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922">
                  <a:extLst>
                    <a:ext uri="{9D8B030D-6E8A-4147-A177-3AD203B41FA5}">
                      <a16:colId xmlns:a16="http://schemas.microsoft.com/office/drawing/2014/main" val="3506981812"/>
                    </a:ext>
                  </a:extLst>
                </a:gridCol>
                <a:gridCol w="512257">
                  <a:extLst>
                    <a:ext uri="{9D8B030D-6E8A-4147-A177-3AD203B41FA5}">
                      <a16:colId xmlns:a16="http://schemas.microsoft.com/office/drawing/2014/main" val="1736918279"/>
                    </a:ext>
                  </a:extLst>
                </a:gridCol>
                <a:gridCol w="474876">
                  <a:extLst>
                    <a:ext uri="{9D8B030D-6E8A-4147-A177-3AD203B41FA5}">
                      <a16:colId xmlns:a16="http://schemas.microsoft.com/office/drawing/2014/main" val="2165025007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8562509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409809060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390815103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18335532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257505456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82312181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86719391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9453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5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下标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32227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841E956B-B91E-B66F-A364-EBB072E58115}"/>
              </a:ext>
            </a:extLst>
          </p:cNvPr>
          <p:cNvSpPr txBox="1"/>
          <p:nvPr/>
        </p:nvSpPr>
        <p:spPr>
          <a:xfrm>
            <a:off x="1809770" y="2915473"/>
            <a:ext cx="2675732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MAX(LPS(2,9), </a:t>
            </a:r>
            <a:r>
              <a:rPr kumimoji="1" lang="en-US" altLang="zh-CN" sz="1400" dirty="0">
                <a:solidFill>
                  <a:srgbClr val="C00000"/>
                </a:solidFill>
                <a:highlight>
                  <a:srgbClr val="00FF00"/>
                </a:highlight>
              </a:rPr>
              <a:t>LPS(1,8)</a:t>
            </a:r>
            <a:r>
              <a:rPr kumimoji="1" lang="en-US" altLang="zh-CN" sz="1400" dirty="0">
                <a:highlight>
                  <a:srgbClr val="00FF00"/>
                </a:highlight>
              </a:rPr>
              <a:t>,</a:t>
            </a:r>
            <a:r>
              <a:rPr kumimoji="1" lang="en-US" altLang="zh-CN" sz="1400" dirty="0"/>
              <a:t> </a:t>
            </a:r>
            <a:r>
              <a:rPr kumimoji="1" lang="en-US" altLang="zh-CN" sz="1400" dirty="0">
                <a:solidFill>
                  <a:srgbClr val="7030A0"/>
                </a:solidFill>
                <a:highlight>
                  <a:srgbClr val="FFFF00"/>
                </a:highlight>
              </a:rPr>
              <a:t>LPS(2,8)</a:t>
            </a:r>
            <a:r>
              <a:rPr kumimoji="1" lang="en-US" altLang="zh-CN" sz="1400" dirty="0"/>
              <a:t>)</a:t>
            </a:r>
            <a:endParaRPr kumimoji="1" lang="zh-CN" altLang="en-US" sz="1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D9A9267-4737-3C7C-CB1B-98967959F712}"/>
              </a:ext>
            </a:extLst>
          </p:cNvPr>
          <p:cNvSpPr txBox="1"/>
          <p:nvPr/>
        </p:nvSpPr>
        <p:spPr>
          <a:xfrm>
            <a:off x="4758134" y="2915473"/>
            <a:ext cx="2675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</a:t>
            </a:r>
            <a:r>
              <a:rPr kumimoji="1" lang="en-US" altLang="zh-CN" sz="1400" dirty="0">
                <a:solidFill>
                  <a:srgbClr val="C00000"/>
                </a:solidFill>
                <a:highlight>
                  <a:srgbClr val="00FF00"/>
                </a:highlight>
              </a:rPr>
              <a:t>LPS(1,8)</a:t>
            </a:r>
            <a:r>
              <a:rPr kumimoji="1" lang="en-US" altLang="zh-CN" sz="1400" dirty="0"/>
              <a:t>, LPS(0,7), </a:t>
            </a:r>
            <a:r>
              <a:rPr kumimoji="1" lang="en-US" altLang="zh-CN" sz="1400" dirty="0">
                <a:solidFill>
                  <a:schemeClr val="bg1"/>
                </a:solidFill>
                <a:highlight>
                  <a:srgbClr val="800080"/>
                </a:highlight>
              </a:rPr>
              <a:t>LPS(1,7)</a:t>
            </a:r>
            <a:r>
              <a:rPr kumimoji="1" lang="en-US" altLang="zh-CN" sz="1400" dirty="0">
                <a:solidFill>
                  <a:schemeClr val="bg2"/>
                </a:solidFill>
              </a:rPr>
              <a:t>)</a:t>
            </a:r>
            <a:endParaRPr kumimoji="1"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74342B-85B2-A696-3D08-D29A659B6F09}"/>
              </a:ext>
            </a:extLst>
          </p:cNvPr>
          <p:cNvSpPr txBox="1"/>
          <p:nvPr/>
        </p:nvSpPr>
        <p:spPr>
          <a:xfrm>
            <a:off x="7624306" y="2908002"/>
            <a:ext cx="2675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</a:t>
            </a:r>
            <a:r>
              <a:rPr kumimoji="1" lang="en-US" altLang="zh-CN" sz="1400" dirty="0">
                <a:solidFill>
                  <a:srgbClr val="7030A0"/>
                </a:solidFill>
                <a:highlight>
                  <a:srgbClr val="FFFF00"/>
                </a:highlight>
              </a:rPr>
              <a:t>LPS(2,8)</a:t>
            </a:r>
            <a:r>
              <a:rPr kumimoji="1" lang="en-US" altLang="zh-CN" sz="1400" dirty="0"/>
              <a:t>, </a:t>
            </a:r>
            <a:r>
              <a:rPr kumimoji="1" lang="en-US" altLang="zh-CN" sz="1400" dirty="0">
                <a:solidFill>
                  <a:schemeClr val="bg1"/>
                </a:solidFill>
                <a:highlight>
                  <a:srgbClr val="800080"/>
                </a:highlight>
              </a:rPr>
              <a:t>LPS(1,7)</a:t>
            </a:r>
            <a:r>
              <a:rPr kumimoji="1" lang="en-US" altLang="zh-CN" sz="1400" dirty="0"/>
              <a:t>, LPS(2,7))</a:t>
            </a:r>
            <a:endParaRPr kumimoji="1" lang="zh-CN" altLang="en-US" sz="1400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2780FB1-5CAE-C6B2-267B-DDF8C9D03AC9}"/>
              </a:ext>
            </a:extLst>
          </p:cNvPr>
          <p:cNvGrpSpPr/>
          <p:nvPr/>
        </p:nvGrpSpPr>
        <p:grpSpPr>
          <a:xfrm>
            <a:off x="4527165" y="1375395"/>
            <a:ext cx="2964671" cy="936017"/>
            <a:chOff x="4395362" y="1412151"/>
            <a:chExt cx="2964671" cy="936017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64CD18A-DA28-26A1-201A-8D7D53BB8F41}"/>
                </a:ext>
              </a:extLst>
            </p:cNvPr>
            <p:cNvSpPr txBox="1"/>
            <p:nvPr/>
          </p:nvSpPr>
          <p:spPr>
            <a:xfrm>
              <a:off x="4395362" y="2036694"/>
              <a:ext cx="2964671" cy="307777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/>
                <a:t>max</a:t>
              </a:r>
              <a:endParaRPr kumimoji="1" lang="zh-CN" altLang="en-US" sz="1400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26E2F74-C69D-45C4-F25A-9AEB6A76D3B8}"/>
                </a:ext>
              </a:extLst>
            </p:cNvPr>
            <p:cNvSpPr txBox="1"/>
            <p:nvPr/>
          </p:nvSpPr>
          <p:spPr>
            <a:xfrm>
              <a:off x="5565713" y="1412151"/>
              <a:ext cx="7954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/>
                <a:t>LPS(0,9)</a:t>
              </a:r>
              <a:endParaRPr kumimoji="1" lang="zh-CN" altLang="en-US" sz="1400" dirty="0"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F30AB583-8261-127C-A21F-372F8C699DA9}"/>
                </a:ext>
              </a:extLst>
            </p:cNvPr>
            <p:cNvGrpSpPr/>
            <p:nvPr/>
          </p:nvGrpSpPr>
          <p:grpSpPr>
            <a:xfrm>
              <a:off x="4817123" y="2040391"/>
              <a:ext cx="2342283" cy="307777"/>
              <a:chOff x="4817123" y="2040391"/>
              <a:chExt cx="2342283" cy="307777"/>
            </a:xfrm>
          </p:grpSpPr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EFE927A7-DEA3-1960-6F35-FB0D8D5B0C35}"/>
                  </a:ext>
                </a:extLst>
              </p:cNvPr>
              <p:cNvSpPr txBox="1"/>
              <p:nvPr/>
            </p:nvSpPr>
            <p:spPr>
              <a:xfrm>
                <a:off x="4817123" y="2040391"/>
                <a:ext cx="7954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dirty="0"/>
                  <a:t>LPS(1,9)</a:t>
                </a:r>
                <a:endParaRPr kumimoji="1" lang="zh-CN" altLang="en-US" sz="1400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D1B4B4A-324C-679A-9AD2-1B5FB8ADCE0B}"/>
                  </a:ext>
                </a:extLst>
              </p:cNvPr>
              <p:cNvSpPr txBox="1"/>
              <p:nvPr/>
            </p:nvSpPr>
            <p:spPr>
              <a:xfrm>
                <a:off x="5565713" y="2040391"/>
                <a:ext cx="7954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dirty="0"/>
                  <a:t>LPS(0,8)</a:t>
                </a:r>
                <a:endParaRPr kumimoji="1" lang="zh-CN" altLang="en-US" sz="1400" dirty="0"/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5C7D3176-CF20-14F5-3652-840E670097DD}"/>
                  </a:ext>
                </a:extLst>
              </p:cNvPr>
              <p:cNvSpPr txBox="1"/>
              <p:nvPr/>
            </p:nvSpPr>
            <p:spPr>
              <a:xfrm>
                <a:off x="6314303" y="2040391"/>
                <a:ext cx="8451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dirty="0">
                    <a:highlight>
                      <a:srgbClr val="00FF00"/>
                    </a:highlight>
                  </a:rPr>
                  <a:t> </a:t>
                </a:r>
                <a:r>
                  <a:rPr kumimoji="1" lang="en-US" altLang="zh-CN" sz="1400" dirty="0">
                    <a:solidFill>
                      <a:srgbClr val="C00000"/>
                    </a:solidFill>
                    <a:highlight>
                      <a:srgbClr val="00FF00"/>
                    </a:highlight>
                  </a:rPr>
                  <a:t>LPS(1,8)</a:t>
                </a:r>
                <a:endParaRPr kumimoji="1" lang="zh-CN" altLang="en-US" sz="1400" dirty="0">
                  <a:solidFill>
                    <a:srgbClr val="C00000"/>
                  </a:solidFill>
                  <a:highlight>
                    <a:srgbClr val="00FF00"/>
                  </a:highlight>
                </a:endParaRPr>
              </a:p>
            </p:txBody>
          </p:sp>
        </p:grpSp>
      </p:grp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8CC812B4-9608-54A5-2F2D-66075849D516}"/>
              </a:ext>
            </a:extLst>
          </p:cNvPr>
          <p:cNvCxnSpPr>
            <a:stCxn id="7" idx="2"/>
            <a:endCxn id="11" idx="0"/>
          </p:cNvCxnSpPr>
          <p:nvPr/>
        </p:nvCxnSpPr>
        <p:spPr>
          <a:xfrm flipH="1">
            <a:off x="3147636" y="2311412"/>
            <a:ext cx="2198996" cy="604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9BB60FDC-8038-CF16-D57A-222440461AB0}"/>
              </a:ext>
            </a:extLst>
          </p:cNvPr>
          <p:cNvCxnSpPr>
            <a:stCxn id="14" idx="2"/>
            <a:endCxn id="12" idx="0"/>
          </p:cNvCxnSpPr>
          <p:nvPr/>
        </p:nvCxnSpPr>
        <p:spPr>
          <a:xfrm>
            <a:off x="6095222" y="2311412"/>
            <a:ext cx="778" cy="604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3DC2C228-E6F5-7711-184A-41690EA1320E}"/>
              </a:ext>
            </a:extLst>
          </p:cNvPr>
          <p:cNvCxnSpPr>
            <a:stCxn id="15" idx="2"/>
            <a:endCxn id="13" idx="0"/>
          </p:cNvCxnSpPr>
          <p:nvPr/>
        </p:nvCxnSpPr>
        <p:spPr>
          <a:xfrm>
            <a:off x="6868658" y="2311412"/>
            <a:ext cx="2093514" cy="596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0BE13693-787E-FC1A-D82B-66AFEC542A81}"/>
              </a:ext>
            </a:extLst>
          </p:cNvPr>
          <p:cNvSpPr txBox="1"/>
          <p:nvPr/>
        </p:nvSpPr>
        <p:spPr>
          <a:xfrm>
            <a:off x="655145" y="3628574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56D3539-8519-DB42-E8C9-5526D90D44AB}"/>
              </a:ext>
            </a:extLst>
          </p:cNvPr>
          <p:cNvSpPr txBox="1"/>
          <p:nvPr/>
        </p:nvSpPr>
        <p:spPr>
          <a:xfrm>
            <a:off x="1389641" y="3628573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8A91F84-E5B6-6BA3-C3D9-03ADD677E46F}"/>
              </a:ext>
            </a:extLst>
          </p:cNvPr>
          <p:cNvSpPr txBox="1"/>
          <p:nvPr/>
        </p:nvSpPr>
        <p:spPr>
          <a:xfrm>
            <a:off x="2124137" y="3628573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80D1BB3E-06F1-481C-6004-D2BE36F70610}"/>
              </a:ext>
            </a:extLst>
          </p:cNvPr>
          <p:cNvCxnSpPr>
            <a:endCxn id="25" idx="0"/>
          </p:cNvCxnSpPr>
          <p:nvPr/>
        </p:nvCxnSpPr>
        <p:spPr>
          <a:xfrm flipH="1">
            <a:off x="1022393" y="3126259"/>
            <a:ext cx="1424245" cy="502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C9E1961C-5E05-CCFC-5152-219BD8C2EB90}"/>
              </a:ext>
            </a:extLst>
          </p:cNvPr>
          <p:cNvCxnSpPr>
            <a:endCxn id="26" idx="0"/>
          </p:cNvCxnSpPr>
          <p:nvPr/>
        </p:nvCxnSpPr>
        <p:spPr>
          <a:xfrm flipH="1">
            <a:off x="1756889" y="3174754"/>
            <a:ext cx="739176" cy="453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7BCEBEF9-FE98-029D-0E74-A08AE5CDEAFD}"/>
              </a:ext>
            </a:extLst>
          </p:cNvPr>
          <p:cNvCxnSpPr>
            <a:endCxn id="27" idx="0"/>
          </p:cNvCxnSpPr>
          <p:nvPr/>
        </p:nvCxnSpPr>
        <p:spPr>
          <a:xfrm flipH="1">
            <a:off x="2491385" y="3150229"/>
            <a:ext cx="92880" cy="478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B214AABB-7F88-9983-86FF-430E77C887B7}"/>
              </a:ext>
            </a:extLst>
          </p:cNvPr>
          <p:cNvSpPr txBox="1"/>
          <p:nvPr/>
        </p:nvSpPr>
        <p:spPr>
          <a:xfrm>
            <a:off x="2833920" y="3634176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B291CB7-FA78-9E1C-2767-80D96B4C1836}"/>
              </a:ext>
            </a:extLst>
          </p:cNvPr>
          <p:cNvSpPr txBox="1"/>
          <p:nvPr/>
        </p:nvSpPr>
        <p:spPr>
          <a:xfrm>
            <a:off x="3568416" y="3634175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C705148-9360-19E7-667E-C0BBD21E35BB}"/>
              </a:ext>
            </a:extLst>
          </p:cNvPr>
          <p:cNvSpPr txBox="1"/>
          <p:nvPr/>
        </p:nvSpPr>
        <p:spPr>
          <a:xfrm>
            <a:off x="4302912" y="3634175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99385029-4EE4-F143-657C-F40D4DFA2FE5}"/>
              </a:ext>
            </a:extLst>
          </p:cNvPr>
          <p:cNvCxnSpPr>
            <a:endCxn id="34" idx="0"/>
          </p:cNvCxnSpPr>
          <p:nvPr/>
        </p:nvCxnSpPr>
        <p:spPr>
          <a:xfrm flipH="1">
            <a:off x="3201168" y="3126259"/>
            <a:ext cx="61016" cy="507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325243B7-B957-93AF-633C-EA7BF525F11E}"/>
              </a:ext>
            </a:extLst>
          </p:cNvPr>
          <p:cNvCxnSpPr>
            <a:endCxn id="35" idx="0"/>
          </p:cNvCxnSpPr>
          <p:nvPr/>
        </p:nvCxnSpPr>
        <p:spPr>
          <a:xfrm>
            <a:off x="3318761" y="3150229"/>
            <a:ext cx="616903" cy="483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9AC9E5F6-C81D-8282-D7DA-F49FCE2E79BA}"/>
              </a:ext>
            </a:extLst>
          </p:cNvPr>
          <p:cNvCxnSpPr>
            <a:endCxn id="36" idx="0"/>
          </p:cNvCxnSpPr>
          <p:nvPr/>
        </p:nvCxnSpPr>
        <p:spPr>
          <a:xfrm>
            <a:off x="3315065" y="3150229"/>
            <a:ext cx="1355095" cy="483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2CA0BB3F-5E0E-DD84-CF7A-F9FE524DB74B}"/>
              </a:ext>
            </a:extLst>
          </p:cNvPr>
          <p:cNvSpPr txBox="1"/>
          <p:nvPr/>
        </p:nvSpPr>
        <p:spPr>
          <a:xfrm>
            <a:off x="5136734" y="3628572"/>
            <a:ext cx="5415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……………………………………………………………………………………………………………</a:t>
            </a:r>
            <a:endParaRPr kumimoji="1" lang="zh-CN" altLang="en-US" sz="1400" dirty="0"/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B93D4607-BE2C-6B6F-3761-11506BB91162}"/>
              </a:ext>
            </a:extLst>
          </p:cNvPr>
          <p:cNvCxnSpPr>
            <a:cxnSpLocks/>
          </p:cNvCxnSpPr>
          <p:nvPr/>
        </p:nvCxnSpPr>
        <p:spPr>
          <a:xfrm flipH="1">
            <a:off x="5379943" y="3230721"/>
            <a:ext cx="8402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8693D6A3-0534-823E-5E67-995A31FDA460}"/>
              </a:ext>
            </a:extLst>
          </p:cNvPr>
          <p:cNvCxnSpPr/>
          <p:nvPr/>
        </p:nvCxnSpPr>
        <p:spPr>
          <a:xfrm>
            <a:off x="5503982" y="3174754"/>
            <a:ext cx="105986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2D644BCD-E025-1EDA-FC58-E870025FFE96}"/>
              </a:ext>
            </a:extLst>
          </p:cNvPr>
          <p:cNvCxnSpPr/>
          <p:nvPr/>
        </p:nvCxnSpPr>
        <p:spPr>
          <a:xfrm>
            <a:off x="5503982" y="3174754"/>
            <a:ext cx="328407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00E40BEA-8205-A0A3-8FAB-578E9259E1C6}"/>
              </a:ext>
            </a:extLst>
          </p:cNvPr>
          <p:cNvCxnSpPr/>
          <p:nvPr/>
        </p:nvCxnSpPr>
        <p:spPr>
          <a:xfrm flipH="1">
            <a:off x="5980670" y="3174754"/>
            <a:ext cx="296562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15002E25-31E7-E943-79A6-7DF5997AD917}"/>
              </a:ext>
            </a:extLst>
          </p:cNvPr>
          <p:cNvCxnSpPr/>
          <p:nvPr/>
        </p:nvCxnSpPr>
        <p:spPr>
          <a:xfrm>
            <a:off x="6359613" y="3223250"/>
            <a:ext cx="0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F2F5519A-2C6F-3BDE-B0C0-D20B689BB63C}"/>
              </a:ext>
            </a:extLst>
          </p:cNvPr>
          <p:cNvCxnSpPr/>
          <p:nvPr/>
        </p:nvCxnSpPr>
        <p:spPr>
          <a:xfrm>
            <a:off x="6446106" y="3230721"/>
            <a:ext cx="32539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937DF2B3-3791-B057-EE7A-A6DBF648A9BF}"/>
              </a:ext>
            </a:extLst>
          </p:cNvPr>
          <p:cNvCxnSpPr/>
          <p:nvPr/>
        </p:nvCxnSpPr>
        <p:spPr>
          <a:xfrm flipH="1">
            <a:off x="6868658" y="3223250"/>
            <a:ext cx="199407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B2F606C1-2DBA-7B45-3D7D-24CADB7E63E7}"/>
              </a:ext>
            </a:extLst>
          </p:cNvPr>
          <p:cNvCxnSpPr/>
          <p:nvPr/>
        </p:nvCxnSpPr>
        <p:spPr>
          <a:xfrm>
            <a:off x="7068065" y="3215779"/>
            <a:ext cx="0" cy="412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8F74D3C2-D409-347C-2373-25143BD3D7D1}"/>
              </a:ext>
            </a:extLst>
          </p:cNvPr>
          <p:cNvCxnSpPr/>
          <p:nvPr/>
        </p:nvCxnSpPr>
        <p:spPr>
          <a:xfrm>
            <a:off x="7068065" y="3230721"/>
            <a:ext cx="365801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22018D2C-7E30-E887-AB36-6353F8FBAFF2}"/>
              </a:ext>
            </a:extLst>
          </p:cNvPr>
          <p:cNvCxnSpPr>
            <a:cxnSpLocks/>
          </p:cNvCxnSpPr>
          <p:nvPr/>
        </p:nvCxnSpPr>
        <p:spPr>
          <a:xfrm flipH="1">
            <a:off x="8209767" y="3215779"/>
            <a:ext cx="8402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FD40F223-20CD-685E-2666-5FACB4710B54}"/>
              </a:ext>
            </a:extLst>
          </p:cNvPr>
          <p:cNvCxnSpPr/>
          <p:nvPr/>
        </p:nvCxnSpPr>
        <p:spPr>
          <a:xfrm>
            <a:off x="8333806" y="3159812"/>
            <a:ext cx="105986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F381407C-3332-F00A-B412-AB59DF118399}"/>
              </a:ext>
            </a:extLst>
          </p:cNvPr>
          <p:cNvCxnSpPr/>
          <p:nvPr/>
        </p:nvCxnSpPr>
        <p:spPr>
          <a:xfrm>
            <a:off x="8333806" y="3159812"/>
            <a:ext cx="328407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085FCD37-EF5A-3CA2-500B-520A9A75EC5D}"/>
              </a:ext>
            </a:extLst>
          </p:cNvPr>
          <p:cNvCxnSpPr/>
          <p:nvPr/>
        </p:nvCxnSpPr>
        <p:spPr>
          <a:xfrm flipH="1">
            <a:off x="8810494" y="3159812"/>
            <a:ext cx="296562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2B601A0C-D9A7-05CE-403B-159772471A15}"/>
              </a:ext>
            </a:extLst>
          </p:cNvPr>
          <p:cNvCxnSpPr/>
          <p:nvPr/>
        </p:nvCxnSpPr>
        <p:spPr>
          <a:xfrm>
            <a:off x="9189437" y="3208308"/>
            <a:ext cx="0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E3003778-31A7-9918-609D-81C15B14992B}"/>
              </a:ext>
            </a:extLst>
          </p:cNvPr>
          <p:cNvCxnSpPr/>
          <p:nvPr/>
        </p:nvCxnSpPr>
        <p:spPr>
          <a:xfrm>
            <a:off x="9275930" y="3215779"/>
            <a:ext cx="32539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9954FA77-03A9-AF29-1054-D769528A075E}"/>
              </a:ext>
            </a:extLst>
          </p:cNvPr>
          <p:cNvCxnSpPr/>
          <p:nvPr/>
        </p:nvCxnSpPr>
        <p:spPr>
          <a:xfrm flipH="1">
            <a:off x="9698482" y="3208308"/>
            <a:ext cx="199407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74353DB5-0BC3-754B-CDBB-12922716790D}"/>
              </a:ext>
            </a:extLst>
          </p:cNvPr>
          <p:cNvCxnSpPr/>
          <p:nvPr/>
        </p:nvCxnSpPr>
        <p:spPr>
          <a:xfrm>
            <a:off x="9897889" y="3200837"/>
            <a:ext cx="0" cy="412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线箭头连接符 72">
            <a:extLst>
              <a:ext uri="{FF2B5EF4-FFF2-40B4-BE49-F238E27FC236}">
                <a16:creationId xmlns:a16="http://schemas.microsoft.com/office/drawing/2014/main" id="{4ACF6555-A7E0-F2DC-DE2A-1CC09AD205F6}"/>
              </a:ext>
            </a:extLst>
          </p:cNvPr>
          <p:cNvCxnSpPr/>
          <p:nvPr/>
        </p:nvCxnSpPr>
        <p:spPr>
          <a:xfrm>
            <a:off x="9897889" y="3215779"/>
            <a:ext cx="365801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2BC74B4A-5509-6461-83A8-ACD0371CBEFA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5346632" y="1683172"/>
            <a:ext cx="748590" cy="32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线箭头连接符 76">
            <a:extLst>
              <a:ext uri="{FF2B5EF4-FFF2-40B4-BE49-F238E27FC236}">
                <a16:creationId xmlns:a16="http://schemas.microsoft.com/office/drawing/2014/main" id="{657F5DE7-87F8-EBDE-7910-06CD5C413381}"/>
              </a:ext>
            </a:extLst>
          </p:cNvPr>
          <p:cNvCxnSpPr>
            <a:stCxn id="6" idx="2"/>
            <a:endCxn id="14" idx="0"/>
          </p:cNvCxnSpPr>
          <p:nvPr/>
        </p:nvCxnSpPr>
        <p:spPr>
          <a:xfrm>
            <a:off x="6095222" y="1683172"/>
            <a:ext cx="0" cy="32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线箭头连接符 78">
            <a:extLst>
              <a:ext uri="{FF2B5EF4-FFF2-40B4-BE49-F238E27FC236}">
                <a16:creationId xmlns:a16="http://schemas.microsoft.com/office/drawing/2014/main" id="{9F93E883-36EC-9BA8-806B-B3FDC64878B0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6095222" y="1683172"/>
            <a:ext cx="773436" cy="32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CB802726-628D-861F-8923-224FAE77B1D1}"/>
              </a:ext>
            </a:extLst>
          </p:cNvPr>
          <p:cNvSpPr txBox="1"/>
          <p:nvPr/>
        </p:nvSpPr>
        <p:spPr>
          <a:xfrm>
            <a:off x="70214" y="4176293"/>
            <a:ext cx="115651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        通过分析，发现里面有大量的重复计算。例如第一层的</a:t>
            </a:r>
            <a:r>
              <a:rPr kumimoji="1" lang="en-US" altLang="zh-CN" dirty="0"/>
              <a:t>LPS(1,8)</a:t>
            </a:r>
            <a:r>
              <a:rPr kumimoji="1" lang="zh-CN" altLang="en-US" dirty="0"/>
              <a:t>和第二层最左边的</a:t>
            </a:r>
            <a:r>
              <a:rPr kumimoji="1" lang="en-US" altLang="zh-CN" dirty="0"/>
              <a:t>LPS(1,8)</a:t>
            </a:r>
            <a:r>
              <a:rPr kumimoji="1" lang="zh-CN" altLang="en-US" dirty="0"/>
              <a:t>是重复的。第二层本身也存在重复计算。这里可以</a:t>
            </a:r>
            <a:r>
              <a:rPr kumimoji="1" lang="zh-CN" altLang="en-US" b="1" dirty="0">
                <a:highlight>
                  <a:srgbClr val="FFFF00"/>
                </a:highlight>
              </a:rPr>
              <a:t>对每一步的计算，做缓存。从而避免重复计算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在原有的无缓存递归实现中，算法复杂度为</a:t>
            </a:r>
            <a:r>
              <a:rPr kumimoji="1" lang="en-US" altLang="zh-CN" dirty="0"/>
              <a:t>O(N^2)</a:t>
            </a:r>
            <a:r>
              <a:rPr kumimoji="1" lang="zh-CN" altLang="en-US" dirty="0"/>
              <a:t>。在进行傻缓存后，算法复杂度依旧是</a:t>
            </a:r>
            <a:r>
              <a:rPr kumimoji="1" lang="en-US" altLang="zh-CN" dirty="0"/>
              <a:t>O(N^2)</a:t>
            </a:r>
            <a:r>
              <a:rPr kumimoji="1" lang="zh-CN" altLang="en-US" dirty="0"/>
              <a:t>，但是</a:t>
            </a:r>
            <a:r>
              <a:rPr kumimoji="1" lang="zh-CN" altLang="en-US" dirty="0">
                <a:highlight>
                  <a:srgbClr val="FFFF00"/>
                </a:highlight>
              </a:rPr>
              <a:t>常数项算法复杂度会降低</a:t>
            </a:r>
            <a:r>
              <a:rPr kumimoji="1" lang="zh-CN" altLang="en-US" dirty="0"/>
              <a:t>。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1149008-C7ED-D0F9-2578-4A5F6E619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069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DA174C-847A-9000-1EC4-72F4F1D41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66119"/>
          </a:xfrm>
        </p:spPr>
        <p:txBody>
          <a:bodyPr/>
          <a:lstStyle/>
          <a:p>
            <a:r>
              <a:rPr kumimoji="1" lang="zh-CN" altLang="en-US" dirty="0"/>
              <a:t>算法思路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动态规划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41E956B-B91E-B66F-A364-EBB072E58115}"/>
              </a:ext>
            </a:extLst>
          </p:cNvPr>
          <p:cNvSpPr txBox="1"/>
          <p:nvPr/>
        </p:nvSpPr>
        <p:spPr>
          <a:xfrm>
            <a:off x="2366360" y="2186604"/>
            <a:ext cx="2675732" cy="30777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MAX(LPS(2,9), </a:t>
            </a:r>
            <a:r>
              <a:rPr kumimoji="1" lang="en-US" altLang="zh-CN" sz="1400" dirty="0">
                <a:solidFill>
                  <a:srgbClr val="C00000"/>
                </a:solidFill>
                <a:highlight>
                  <a:srgbClr val="00FF00"/>
                </a:highlight>
              </a:rPr>
              <a:t>LPS(1,8)</a:t>
            </a:r>
            <a:r>
              <a:rPr kumimoji="1" lang="en-US" altLang="zh-CN" sz="1400" dirty="0">
                <a:highlight>
                  <a:srgbClr val="00FF00"/>
                </a:highlight>
              </a:rPr>
              <a:t>,</a:t>
            </a:r>
            <a:r>
              <a:rPr kumimoji="1" lang="en-US" altLang="zh-CN" sz="1400" dirty="0"/>
              <a:t> </a:t>
            </a:r>
            <a:r>
              <a:rPr kumimoji="1" lang="en-US" altLang="zh-CN" sz="1400" dirty="0">
                <a:solidFill>
                  <a:srgbClr val="7030A0"/>
                </a:solidFill>
                <a:highlight>
                  <a:srgbClr val="FFFF00"/>
                </a:highlight>
              </a:rPr>
              <a:t>LPS(2,8)</a:t>
            </a:r>
            <a:r>
              <a:rPr kumimoji="1" lang="en-US" altLang="zh-CN" sz="1400" dirty="0"/>
              <a:t>)</a:t>
            </a:r>
            <a:endParaRPr kumimoji="1" lang="zh-CN" altLang="en-US" sz="1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D9A9267-4737-3C7C-CB1B-98967959F712}"/>
              </a:ext>
            </a:extLst>
          </p:cNvPr>
          <p:cNvSpPr txBox="1"/>
          <p:nvPr/>
        </p:nvSpPr>
        <p:spPr>
          <a:xfrm>
            <a:off x="5314724" y="2186604"/>
            <a:ext cx="2675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</a:t>
            </a:r>
            <a:r>
              <a:rPr kumimoji="1" lang="en-US" altLang="zh-CN" sz="1400" dirty="0">
                <a:solidFill>
                  <a:srgbClr val="C00000"/>
                </a:solidFill>
                <a:highlight>
                  <a:srgbClr val="00FF00"/>
                </a:highlight>
              </a:rPr>
              <a:t>LPS(1,8)</a:t>
            </a:r>
            <a:r>
              <a:rPr kumimoji="1" lang="en-US" altLang="zh-CN" sz="1400" dirty="0"/>
              <a:t>, LPS(0,7), </a:t>
            </a:r>
            <a:r>
              <a:rPr kumimoji="1" lang="en-US" altLang="zh-CN" sz="1400" dirty="0">
                <a:solidFill>
                  <a:schemeClr val="bg1"/>
                </a:solidFill>
                <a:highlight>
                  <a:srgbClr val="800080"/>
                </a:highlight>
              </a:rPr>
              <a:t>LPS(1,7)</a:t>
            </a:r>
            <a:r>
              <a:rPr kumimoji="1" lang="en-US" altLang="zh-CN" sz="1400" dirty="0">
                <a:solidFill>
                  <a:schemeClr val="bg2"/>
                </a:solidFill>
              </a:rPr>
              <a:t>)</a:t>
            </a:r>
            <a:endParaRPr kumimoji="1"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74342B-85B2-A696-3D08-D29A659B6F09}"/>
              </a:ext>
            </a:extLst>
          </p:cNvPr>
          <p:cNvSpPr txBox="1"/>
          <p:nvPr/>
        </p:nvSpPr>
        <p:spPr>
          <a:xfrm>
            <a:off x="8180896" y="2179133"/>
            <a:ext cx="2675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</a:t>
            </a:r>
            <a:r>
              <a:rPr kumimoji="1" lang="en-US" altLang="zh-CN" sz="1400" dirty="0">
                <a:solidFill>
                  <a:srgbClr val="7030A0"/>
                </a:solidFill>
                <a:highlight>
                  <a:srgbClr val="FFFF00"/>
                </a:highlight>
              </a:rPr>
              <a:t>LPS(2,8)</a:t>
            </a:r>
            <a:r>
              <a:rPr kumimoji="1" lang="en-US" altLang="zh-CN" sz="1400" dirty="0"/>
              <a:t>, </a:t>
            </a:r>
            <a:r>
              <a:rPr kumimoji="1" lang="en-US" altLang="zh-CN" sz="1400" dirty="0">
                <a:solidFill>
                  <a:schemeClr val="bg1"/>
                </a:solidFill>
                <a:highlight>
                  <a:srgbClr val="800080"/>
                </a:highlight>
              </a:rPr>
              <a:t>LPS(1,7)</a:t>
            </a:r>
            <a:r>
              <a:rPr kumimoji="1" lang="en-US" altLang="zh-CN" sz="1400" dirty="0"/>
              <a:t>, LPS(2,7))</a:t>
            </a:r>
            <a:endParaRPr kumimoji="1" lang="zh-CN" altLang="en-US" sz="1400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2780FB1-5CAE-C6B2-267B-DDF8C9D03AC9}"/>
              </a:ext>
            </a:extLst>
          </p:cNvPr>
          <p:cNvGrpSpPr/>
          <p:nvPr/>
        </p:nvGrpSpPr>
        <p:grpSpPr>
          <a:xfrm>
            <a:off x="5083755" y="646526"/>
            <a:ext cx="2964671" cy="936017"/>
            <a:chOff x="4395362" y="1412151"/>
            <a:chExt cx="2964671" cy="936017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64CD18A-DA28-26A1-201A-8D7D53BB8F41}"/>
                </a:ext>
              </a:extLst>
            </p:cNvPr>
            <p:cNvSpPr txBox="1"/>
            <p:nvPr/>
          </p:nvSpPr>
          <p:spPr>
            <a:xfrm>
              <a:off x="4395362" y="2036694"/>
              <a:ext cx="2964671" cy="307777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/>
                <a:t>max</a:t>
              </a:r>
              <a:endParaRPr kumimoji="1" lang="zh-CN" altLang="en-US" sz="1400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26E2F74-C69D-45C4-F25A-9AEB6A76D3B8}"/>
                </a:ext>
              </a:extLst>
            </p:cNvPr>
            <p:cNvSpPr txBox="1"/>
            <p:nvPr/>
          </p:nvSpPr>
          <p:spPr>
            <a:xfrm>
              <a:off x="5565713" y="1412151"/>
              <a:ext cx="7954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/>
                <a:t>LPS(0,9)</a:t>
              </a:r>
              <a:endParaRPr kumimoji="1" lang="zh-CN" altLang="en-US" sz="1400" dirty="0"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F30AB583-8261-127C-A21F-372F8C699DA9}"/>
                </a:ext>
              </a:extLst>
            </p:cNvPr>
            <p:cNvGrpSpPr/>
            <p:nvPr/>
          </p:nvGrpSpPr>
          <p:grpSpPr>
            <a:xfrm>
              <a:off x="4817123" y="2040391"/>
              <a:ext cx="2342283" cy="307777"/>
              <a:chOff x="4817123" y="2040391"/>
              <a:chExt cx="2342283" cy="307777"/>
            </a:xfrm>
          </p:grpSpPr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EFE927A7-DEA3-1960-6F35-FB0D8D5B0C35}"/>
                  </a:ext>
                </a:extLst>
              </p:cNvPr>
              <p:cNvSpPr txBox="1"/>
              <p:nvPr/>
            </p:nvSpPr>
            <p:spPr>
              <a:xfrm>
                <a:off x="4817123" y="2040391"/>
                <a:ext cx="7954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dirty="0"/>
                  <a:t>LPS(1,9)</a:t>
                </a:r>
                <a:endParaRPr kumimoji="1" lang="zh-CN" altLang="en-US" sz="1400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D1B4B4A-324C-679A-9AD2-1B5FB8ADCE0B}"/>
                  </a:ext>
                </a:extLst>
              </p:cNvPr>
              <p:cNvSpPr txBox="1"/>
              <p:nvPr/>
            </p:nvSpPr>
            <p:spPr>
              <a:xfrm>
                <a:off x="5565713" y="2040391"/>
                <a:ext cx="7954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dirty="0"/>
                  <a:t>LPS(0,8)</a:t>
                </a:r>
                <a:endParaRPr kumimoji="1" lang="zh-CN" altLang="en-US" sz="1400" dirty="0"/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5C7D3176-CF20-14F5-3652-840E670097DD}"/>
                  </a:ext>
                </a:extLst>
              </p:cNvPr>
              <p:cNvSpPr txBox="1"/>
              <p:nvPr/>
            </p:nvSpPr>
            <p:spPr>
              <a:xfrm>
                <a:off x="6314303" y="2040391"/>
                <a:ext cx="8451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dirty="0">
                    <a:highlight>
                      <a:srgbClr val="00FF00"/>
                    </a:highlight>
                  </a:rPr>
                  <a:t> </a:t>
                </a:r>
                <a:r>
                  <a:rPr kumimoji="1" lang="en-US" altLang="zh-CN" sz="1400" dirty="0">
                    <a:solidFill>
                      <a:srgbClr val="C00000"/>
                    </a:solidFill>
                    <a:highlight>
                      <a:srgbClr val="00FF00"/>
                    </a:highlight>
                  </a:rPr>
                  <a:t>LPS(1,8)</a:t>
                </a:r>
                <a:endParaRPr kumimoji="1" lang="zh-CN" altLang="en-US" sz="1400" dirty="0">
                  <a:solidFill>
                    <a:srgbClr val="C00000"/>
                  </a:solidFill>
                  <a:highlight>
                    <a:srgbClr val="00FF00"/>
                  </a:highlight>
                </a:endParaRPr>
              </a:p>
            </p:txBody>
          </p:sp>
        </p:grpSp>
      </p:grp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8CC812B4-9608-54A5-2F2D-66075849D516}"/>
              </a:ext>
            </a:extLst>
          </p:cNvPr>
          <p:cNvCxnSpPr>
            <a:stCxn id="7" idx="2"/>
            <a:endCxn id="11" idx="0"/>
          </p:cNvCxnSpPr>
          <p:nvPr/>
        </p:nvCxnSpPr>
        <p:spPr>
          <a:xfrm flipH="1">
            <a:off x="3704226" y="1582543"/>
            <a:ext cx="2198996" cy="604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9BB60FDC-8038-CF16-D57A-222440461AB0}"/>
              </a:ext>
            </a:extLst>
          </p:cNvPr>
          <p:cNvCxnSpPr>
            <a:stCxn id="14" idx="2"/>
            <a:endCxn id="12" idx="0"/>
          </p:cNvCxnSpPr>
          <p:nvPr/>
        </p:nvCxnSpPr>
        <p:spPr>
          <a:xfrm>
            <a:off x="6651812" y="1582543"/>
            <a:ext cx="778" cy="604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3DC2C228-E6F5-7711-184A-41690EA1320E}"/>
              </a:ext>
            </a:extLst>
          </p:cNvPr>
          <p:cNvCxnSpPr>
            <a:stCxn id="15" idx="2"/>
            <a:endCxn id="13" idx="0"/>
          </p:cNvCxnSpPr>
          <p:nvPr/>
        </p:nvCxnSpPr>
        <p:spPr>
          <a:xfrm>
            <a:off x="7425248" y="1582543"/>
            <a:ext cx="2093514" cy="596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0BE13693-787E-FC1A-D82B-66AFEC542A81}"/>
              </a:ext>
            </a:extLst>
          </p:cNvPr>
          <p:cNvSpPr txBox="1"/>
          <p:nvPr/>
        </p:nvSpPr>
        <p:spPr>
          <a:xfrm>
            <a:off x="1211735" y="2899705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56D3539-8519-DB42-E8C9-5526D90D44AB}"/>
              </a:ext>
            </a:extLst>
          </p:cNvPr>
          <p:cNvSpPr txBox="1"/>
          <p:nvPr/>
        </p:nvSpPr>
        <p:spPr>
          <a:xfrm>
            <a:off x="1946231" y="2899704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8A91F84-E5B6-6BA3-C3D9-03ADD677E46F}"/>
              </a:ext>
            </a:extLst>
          </p:cNvPr>
          <p:cNvSpPr txBox="1"/>
          <p:nvPr/>
        </p:nvSpPr>
        <p:spPr>
          <a:xfrm>
            <a:off x="2680727" y="2899704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80D1BB3E-06F1-481C-6004-D2BE36F70610}"/>
              </a:ext>
            </a:extLst>
          </p:cNvPr>
          <p:cNvCxnSpPr>
            <a:endCxn id="25" idx="0"/>
          </p:cNvCxnSpPr>
          <p:nvPr/>
        </p:nvCxnSpPr>
        <p:spPr>
          <a:xfrm flipH="1">
            <a:off x="1578983" y="2397390"/>
            <a:ext cx="1424245" cy="502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C9E1961C-5E05-CCFC-5152-219BD8C2EB90}"/>
              </a:ext>
            </a:extLst>
          </p:cNvPr>
          <p:cNvCxnSpPr>
            <a:endCxn id="26" idx="0"/>
          </p:cNvCxnSpPr>
          <p:nvPr/>
        </p:nvCxnSpPr>
        <p:spPr>
          <a:xfrm flipH="1">
            <a:off x="2313479" y="2445885"/>
            <a:ext cx="739176" cy="453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7BCEBEF9-FE98-029D-0E74-A08AE5CDEAFD}"/>
              </a:ext>
            </a:extLst>
          </p:cNvPr>
          <p:cNvCxnSpPr>
            <a:endCxn id="27" idx="0"/>
          </p:cNvCxnSpPr>
          <p:nvPr/>
        </p:nvCxnSpPr>
        <p:spPr>
          <a:xfrm flipH="1">
            <a:off x="3047975" y="2421360"/>
            <a:ext cx="92880" cy="478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B214AABB-7F88-9983-86FF-430E77C887B7}"/>
              </a:ext>
            </a:extLst>
          </p:cNvPr>
          <p:cNvSpPr txBox="1"/>
          <p:nvPr/>
        </p:nvSpPr>
        <p:spPr>
          <a:xfrm>
            <a:off x="3390510" y="2905307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B291CB7-FA78-9E1C-2767-80D96B4C1836}"/>
              </a:ext>
            </a:extLst>
          </p:cNvPr>
          <p:cNvSpPr txBox="1"/>
          <p:nvPr/>
        </p:nvSpPr>
        <p:spPr>
          <a:xfrm>
            <a:off x="4125006" y="2905306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C705148-9360-19E7-667E-C0BBD21E35BB}"/>
              </a:ext>
            </a:extLst>
          </p:cNvPr>
          <p:cNvSpPr txBox="1"/>
          <p:nvPr/>
        </p:nvSpPr>
        <p:spPr>
          <a:xfrm>
            <a:off x="4859502" y="2905306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99385029-4EE4-F143-657C-F40D4DFA2FE5}"/>
              </a:ext>
            </a:extLst>
          </p:cNvPr>
          <p:cNvCxnSpPr>
            <a:endCxn id="34" idx="0"/>
          </p:cNvCxnSpPr>
          <p:nvPr/>
        </p:nvCxnSpPr>
        <p:spPr>
          <a:xfrm flipH="1">
            <a:off x="3757758" y="2397390"/>
            <a:ext cx="61016" cy="507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325243B7-B957-93AF-633C-EA7BF525F11E}"/>
              </a:ext>
            </a:extLst>
          </p:cNvPr>
          <p:cNvCxnSpPr>
            <a:endCxn id="35" idx="0"/>
          </p:cNvCxnSpPr>
          <p:nvPr/>
        </p:nvCxnSpPr>
        <p:spPr>
          <a:xfrm>
            <a:off x="3875351" y="2421360"/>
            <a:ext cx="616903" cy="483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9AC9E5F6-C81D-8282-D7DA-F49FCE2E79BA}"/>
              </a:ext>
            </a:extLst>
          </p:cNvPr>
          <p:cNvCxnSpPr>
            <a:endCxn id="36" idx="0"/>
          </p:cNvCxnSpPr>
          <p:nvPr/>
        </p:nvCxnSpPr>
        <p:spPr>
          <a:xfrm>
            <a:off x="3871655" y="2421360"/>
            <a:ext cx="1355095" cy="483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2CA0BB3F-5E0E-DD84-CF7A-F9FE524DB74B}"/>
              </a:ext>
            </a:extLst>
          </p:cNvPr>
          <p:cNvSpPr txBox="1"/>
          <p:nvPr/>
        </p:nvSpPr>
        <p:spPr>
          <a:xfrm>
            <a:off x="5693324" y="2899703"/>
            <a:ext cx="5415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……………………………………………………………………………………………………………</a:t>
            </a:r>
            <a:endParaRPr kumimoji="1" lang="zh-CN" altLang="en-US" sz="1400" dirty="0"/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B93D4607-BE2C-6B6F-3761-11506BB91162}"/>
              </a:ext>
            </a:extLst>
          </p:cNvPr>
          <p:cNvCxnSpPr>
            <a:cxnSpLocks/>
          </p:cNvCxnSpPr>
          <p:nvPr/>
        </p:nvCxnSpPr>
        <p:spPr>
          <a:xfrm flipH="1">
            <a:off x="5936533" y="2501852"/>
            <a:ext cx="8402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8693D6A3-0534-823E-5E67-995A31FDA460}"/>
              </a:ext>
            </a:extLst>
          </p:cNvPr>
          <p:cNvCxnSpPr/>
          <p:nvPr/>
        </p:nvCxnSpPr>
        <p:spPr>
          <a:xfrm>
            <a:off x="6060572" y="2445885"/>
            <a:ext cx="105986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2D644BCD-E025-1EDA-FC58-E870025FFE96}"/>
              </a:ext>
            </a:extLst>
          </p:cNvPr>
          <p:cNvCxnSpPr/>
          <p:nvPr/>
        </p:nvCxnSpPr>
        <p:spPr>
          <a:xfrm>
            <a:off x="6060572" y="2445885"/>
            <a:ext cx="328407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00E40BEA-8205-A0A3-8FAB-578E9259E1C6}"/>
              </a:ext>
            </a:extLst>
          </p:cNvPr>
          <p:cNvCxnSpPr/>
          <p:nvPr/>
        </p:nvCxnSpPr>
        <p:spPr>
          <a:xfrm flipH="1">
            <a:off x="6537260" y="2445885"/>
            <a:ext cx="296562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15002E25-31E7-E943-79A6-7DF5997AD917}"/>
              </a:ext>
            </a:extLst>
          </p:cNvPr>
          <p:cNvCxnSpPr/>
          <p:nvPr/>
        </p:nvCxnSpPr>
        <p:spPr>
          <a:xfrm>
            <a:off x="6916203" y="2494381"/>
            <a:ext cx="0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F2F5519A-2C6F-3BDE-B0C0-D20B689BB63C}"/>
              </a:ext>
            </a:extLst>
          </p:cNvPr>
          <p:cNvCxnSpPr/>
          <p:nvPr/>
        </p:nvCxnSpPr>
        <p:spPr>
          <a:xfrm>
            <a:off x="7002696" y="2501852"/>
            <a:ext cx="32539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937DF2B3-3791-B057-EE7A-A6DBF648A9BF}"/>
              </a:ext>
            </a:extLst>
          </p:cNvPr>
          <p:cNvCxnSpPr/>
          <p:nvPr/>
        </p:nvCxnSpPr>
        <p:spPr>
          <a:xfrm flipH="1">
            <a:off x="7425248" y="2494381"/>
            <a:ext cx="199407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B2F606C1-2DBA-7B45-3D7D-24CADB7E63E7}"/>
              </a:ext>
            </a:extLst>
          </p:cNvPr>
          <p:cNvCxnSpPr/>
          <p:nvPr/>
        </p:nvCxnSpPr>
        <p:spPr>
          <a:xfrm>
            <a:off x="7624655" y="2486910"/>
            <a:ext cx="0" cy="412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8F74D3C2-D409-347C-2373-25143BD3D7D1}"/>
              </a:ext>
            </a:extLst>
          </p:cNvPr>
          <p:cNvCxnSpPr/>
          <p:nvPr/>
        </p:nvCxnSpPr>
        <p:spPr>
          <a:xfrm>
            <a:off x="7624655" y="2501852"/>
            <a:ext cx="365801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22018D2C-7E30-E887-AB36-6353F8FBAFF2}"/>
              </a:ext>
            </a:extLst>
          </p:cNvPr>
          <p:cNvCxnSpPr>
            <a:cxnSpLocks/>
          </p:cNvCxnSpPr>
          <p:nvPr/>
        </p:nvCxnSpPr>
        <p:spPr>
          <a:xfrm flipH="1">
            <a:off x="8766357" y="2486910"/>
            <a:ext cx="8402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FD40F223-20CD-685E-2666-5FACB4710B54}"/>
              </a:ext>
            </a:extLst>
          </p:cNvPr>
          <p:cNvCxnSpPr/>
          <p:nvPr/>
        </p:nvCxnSpPr>
        <p:spPr>
          <a:xfrm>
            <a:off x="8890396" y="2430943"/>
            <a:ext cx="105986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F381407C-3332-F00A-B412-AB59DF118399}"/>
              </a:ext>
            </a:extLst>
          </p:cNvPr>
          <p:cNvCxnSpPr/>
          <p:nvPr/>
        </p:nvCxnSpPr>
        <p:spPr>
          <a:xfrm>
            <a:off x="8890396" y="2430943"/>
            <a:ext cx="328407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085FCD37-EF5A-3CA2-500B-520A9A75EC5D}"/>
              </a:ext>
            </a:extLst>
          </p:cNvPr>
          <p:cNvCxnSpPr/>
          <p:nvPr/>
        </p:nvCxnSpPr>
        <p:spPr>
          <a:xfrm flipH="1">
            <a:off x="9367084" y="2430943"/>
            <a:ext cx="296562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2B601A0C-D9A7-05CE-403B-159772471A15}"/>
              </a:ext>
            </a:extLst>
          </p:cNvPr>
          <p:cNvCxnSpPr/>
          <p:nvPr/>
        </p:nvCxnSpPr>
        <p:spPr>
          <a:xfrm>
            <a:off x="9746027" y="2479439"/>
            <a:ext cx="0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E3003778-31A7-9918-609D-81C15B14992B}"/>
              </a:ext>
            </a:extLst>
          </p:cNvPr>
          <p:cNvCxnSpPr/>
          <p:nvPr/>
        </p:nvCxnSpPr>
        <p:spPr>
          <a:xfrm>
            <a:off x="9832520" y="2486910"/>
            <a:ext cx="32539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9954FA77-03A9-AF29-1054-D769528A075E}"/>
              </a:ext>
            </a:extLst>
          </p:cNvPr>
          <p:cNvCxnSpPr/>
          <p:nvPr/>
        </p:nvCxnSpPr>
        <p:spPr>
          <a:xfrm flipH="1">
            <a:off x="10255072" y="2479439"/>
            <a:ext cx="199407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74353DB5-0BC3-754B-CDBB-12922716790D}"/>
              </a:ext>
            </a:extLst>
          </p:cNvPr>
          <p:cNvCxnSpPr/>
          <p:nvPr/>
        </p:nvCxnSpPr>
        <p:spPr>
          <a:xfrm>
            <a:off x="10454479" y="2471968"/>
            <a:ext cx="0" cy="412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线箭头连接符 72">
            <a:extLst>
              <a:ext uri="{FF2B5EF4-FFF2-40B4-BE49-F238E27FC236}">
                <a16:creationId xmlns:a16="http://schemas.microsoft.com/office/drawing/2014/main" id="{4ACF6555-A7E0-F2DC-DE2A-1CC09AD205F6}"/>
              </a:ext>
            </a:extLst>
          </p:cNvPr>
          <p:cNvCxnSpPr/>
          <p:nvPr/>
        </p:nvCxnSpPr>
        <p:spPr>
          <a:xfrm>
            <a:off x="10454479" y="2486910"/>
            <a:ext cx="365801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2BC74B4A-5509-6461-83A8-ACD0371CBEFA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5903222" y="954303"/>
            <a:ext cx="748590" cy="32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线箭头连接符 76">
            <a:extLst>
              <a:ext uri="{FF2B5EF4-FFF2-40B4-BE49-F238E27FC236}">
                <a16:creationId xmlns:a16="http://schemas.microsoft.com/office/drawing/2014/main" id="{657F5DE7-87F8-EBDE-7910-06CD5C413381}"/>
              </a:ext>
            </a:extLst>
          </p:cNvPr>
          <p:cNvCxnSpPr>
            <a:stCxn id="6" idx="2"/>
            <a:endCxn id="14" idx="0"/>
          </p:cNvCxnSpPr>
          <p:nvPr/>
        </p:nvCxnSpPr>
        <p:spPr>
          <a:xfrm>
            <a:off x="6651812" y="954303"/>
            <a:ext cx="0" cy="32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线箭头连接符 78">
            <a:extLst>
              <a:ext uri="{FF2B5EF4-FFF2-40B4-BE49-F238E27FC236}">
                <a16:creationId xmlns:a16="http://schemas.microsoft.com/office/drawing/2014/main" id="{9F93E883-36EC-9BA8-806B-B3FDC64878B0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6651812" y="954303"/>
            <a:ext cx="773436" cy="32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CB802726-628D-861F-8923-224FAE77B1D1}"/>
              </a:ext>
            </a:extLst>
          </p:cNvPr>
          <p:cNvSpPr txBox="1"/>
          <p:nvPr/>
        </p:nvSpPr>
        <p:spPr>
          <a:xfrm>
            <a:off x="626804" y="3447424"/>
            <a:ext cx="11565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        通过分析，会发现，其实这些计算，</a:t>
            </a:r>
            <a:r>
              <a:rPr kumimoji="1" lang="zh-CN" altLang="en-US" b="1" dirty="0"/>
              <a:t>只有两个变量在变化</a:t>
            </a:r>
            <a:r>
              <a:rPr kumimoji="1" lang="zh-CN" altLang="en-US" dirty="0"/>
              <a:t>，分别是</a:t>
            </a:r>
            <a:r>
              <a:rPr kumimoji="1" lang="en-US" altLang="zh-CN" dirty="0"/>
              <a:t>L</a:t>
            </a:r>
            <a:r>
              <a:rPr kumimoji="1" lang="zh-CN" altLang="en-US" dirty="0"/>
              <a:t>和</a:t>
            </a:r>
            <a:r>
              <a:rPr kumimoji="1" lang="en-US" altLang="zh-CN" dirty="0"/>
              <a:t>R</a:t>
            </a:r>
            <a:r>
              <a:rPr kumimoji="1" lang="zh-CN" altLang="en-US" dirty="0"/>
              <a:t>。</a:t>
            </a:r>
            <a:r>
              <a:rPr kumimoji="1" lang="zh-CN" altLang="en-US" b="1" dirty="0"/>
              <a:t>如果我们把</a:t>
            </a:r>
            <a:r>
              <a:rPr kumimoji="1" lang="en-US" altLang="zh-CN" b="1" dirty="0"/>
              <a:t>L</a:t>
            </a:r>
            <a:r>
              <a:rPr kumimoji="1" lang="zh-CN" altLang="en-US" b="1" dirty="0"/>
              <a:t>和</a:t>
            </a:r>
            <a:r>
              <a:rPr kumimoji="1" lang="en-US" altLang="zh-CN" b="1" dirty="0"/>
              <a:t>R</a:t>
            </a:r>
            <a:r>
              <a:rPr kumimoji="1" lang="zh-CN" altLang="en-US" b="1" dirty="0"/>
              <a:t>组合成一个矩阵。</a:t>
            </a:r>
            <a:endParaRPr kumimoji="1" lang="en-US" altLang="zh-CN" b="1" dirty="0"/>
          </a:p>
          <a:p>
            <a:r>
              <a:rPr kumimoji="1" lang="zh-CN" altLang="en-US" b="1" dirty="0"/>
              <a:t>就形成了动态规划表</a:t>
            </a:r>
            <a:r>
              <a:rPr kumimoji="1" lang="zh-CN" altLang="en-US" dirty="0"/>
              <a:t>（</a:t>
            </a:r>
            <a:r>
              <a:rPr kumimoji="1" lang="zh-CN" altLang="en-US" b="1" dirty="0">
                <a:solidFill>
                  <a:srgbClr val="C00000"/>
                </a:solidFill>
              </a:rPr>
              <a:t>这一步完全是站在前辈的肩膀上，靠一个人的聪明才智想破头也不一定想得到</a:t>
            </a:r>
            <a:r>
              <a:rPr kumimoji="1" lang="zh-CN" altLang="en-US" dirty="0"/>
              <a:t>）。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CC050D9-C1B4-5FAA-789F-7B2090FAF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868648"/>
              </p:ext>
            </p:extLst>
          </p:nvPr>
        </p:nvGraphicFramePr>
        <p:xfrm>
          <a:off x="6566090" y="4099162"/>
          <a:ext cx="5172363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1221068376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94607608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35103734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7919993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531031796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0310288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175350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459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1/2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937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1/2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972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1/2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2801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 vert="eaVert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1/2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3244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1/2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2149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pattFill prst="pct10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6005275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A1FD9ED-C12F-52F5-549A-8E15C6451E04}"/>
              </a:ext>
            </a:extLst>
          </p:cNvPr>
          <p:cNvSpPr txBox="1"/>
          <p:nvPr/>
        </p:nvSpPr>
        <p:spPr>
          <a:xfrm>
            <a:off x="602274" y="4466736"/>
            <a:ext cx="41567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动态规划表中，在编写时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C00000"/>
                </a:solidFill>
              </a:rPr>
              <a:t>首先可以根据</a:t>
            </a:r>
            <a:r>
              <a:rPr kumimoji="1" lang="en-US" altLang="zh-CN" b="1" dirty="0" err="1">
                <a:solidFill>
                  <a:srgbClr val="C00000"/>
                </a:solidFill>
              </a:rPr>
              <a:t>basecase</a:t>
            </a:r>
            <a:r>
              <a:rPr kumimoji="1" lang="zh-CN" altLang="en-US" b="1" dirty="0">
                <a:solidFill>
                  <a:srgbClr val="C00000"/>
                </a:solidFill>
              </a:rPr>
              <a:t>，把</a:t>
            </a:r>
            <a:r>
              <a:rPr kumimoji="1" lang="en-US" altLang="zh-CN" b="1" dirty="0" err="1">
                <a:solidFill>
                  <a:srgbClr val="C00000"/>
                </a:solidFill>
              </a:rPr>
              <a:t>basecase</a:t>
            </a:r>
            <a:r>
              <a:rPr kumimoji="1" lang="zh-CN" altLang="en-US" b="1" dirty="0">
                <a:solidFill>
                  <a:srgbClr val="C00000"/>
                </a:solidFill>
              </a:rPr>
              <a:t>填入到</a:t>
            </a:r>
            <a:r>
              <a:rPr kumimoji="1" lang="en-US" altLang="zh-CN" b="1" dirty="0" err="1">
                <a:solidFill>
                  <a:srgbClr val="C00000"/>
                </a:solidFill>
              </a:rPr>
              <a:t>dp</a:t>
            </a:r>
            <a:r>
              <a:rPr kumimoji="1" lang="zh-CN" altLang="en-US" b="1" dirty="0">
                <a:solidFill>
                  <a:srgbClr val="C00000"/>
                </a:solidFill>
              </a:rPr>
              <a:t>表中</a:t>
            </a:r>
            <a:r>
              <a:rPr kumimoji="1" lang="zh-CN" altLang="en-US" dirty="0"/>
              <a:t>。所有行列相同的节点最大的长度应该是</a:t>
            </a:r>
            <a:r>
              <a:rPr kumimoji="1" lang="en-US" altLang="zh-CN" dirty="0"/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其次，如果列为</a:t>
            </a:r>
            <a:r>
              <a:rPr kumimoji="1" lang="en-US" altLang="zh-CN" dirty="0"/>
              <a:t>L</a:t>
            </a:r>
            <a:r>
              <a:rPr kumimoji="1" lang="zh-CN" altLang="en-US" dirty="0"/>
              <a:t>，行为</a:t>
            </a:r>
            <a:r>
              <a:rPr kumimoji="1" lang="en-US" altLang="zh-CN" dirty="0"/>
              <a:t>R</a:t>
            </a:r>
            <a:r>
              <a:rPr kumimoji="1" lang="zh-CN" altLang="en-US" dirty="0"/>
              <a:t>，那么不应该出现</a:t>
            </a:r>
            <a:r>
              <a:rPr kumimoji="1" lang="en-US" altLang="zh-CN" dirty="0"/>
              <a:t>L&gt;R</a:t>
            </a:r>
            <a:r>
              <a:rPr kumimoji="1" lang="zh-CN" altLang="en-US" dirty="0"/>
              <a:t>的情况，因此只应该出现上三角矩阵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AD111E6-8D7D-534D-7307-E3102CAC4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2292" y="1214616"/>
            <a:ext cx="4114800" cy="365125"/>
          </a:xfrm>
        </p:spPr>
        <p:txBody>
          <a:bodyPr/>
          <a:lstStyle/>
          <a:p>
            <a:r>
              <a:rPr kumimoji="1" lang="zh-CN" altLang="en-US" dirty="0"/>
              <a:t>作者：鲍丹；</a:t>
            </a:r>
            <a:r>
              <a:rPr kumimoji="1" lang="en" altLang="zh-CN" dirty="0" err="1"/>
              <a:t>gh:https</a:t>
            </a:r>
            <a:r>
              <a:rPr kumimoji="1" lang="en" altLang="zh-CN" dirty="0"/>
              <a:t>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/tain198127; email:tain198127@163.com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952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E3DE1-6D76-3261-7D40-1D957418B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08"/>
            <a:ext cx="10515600" cy="615536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/>
              <a:t>算法思路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状态依赖</a:t>
            </a:r>
          </a:p>
        </p:txBody>
      </p:sp>
      <p:graphicFrame>
        <p:nvGraphicFramePr>
          <p:cNvPr id="3" name="表格 7">
            <a:extLst>
              <a:ext uri="{FF2B5EF4-FFF2-40B4-BE49-F238E27FC236}">
                <a16:creationId xmlns:a16="http://schemas.microsoft.com/office/drawing/2014/main" id="{12821CE5-3E90-2524-BF2D-8FAF0A6177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676563"/>
              </p:ext>
            </p:extLst>
          </p:nvPr>
        </p:nvGraphicFramePr>
        <p:xfrm>
          <a:off x="310317" y="2073357"/>
          <a:ext cx="5785681" cy="4079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971">
                  <a:extLst>
                    <a:ext uri="{9D8B030D-6E8A-4147-A177-3AD203B41FA5}">
                      <a16:colId xmlns:a16="http://schemas.microsoft.com/office/drawing/2014/main" val="1221068376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946076082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351037341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879199930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218468079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31483727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141006355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4042192495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531031796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2031028829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2175350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459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P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37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972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2801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413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6661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628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7855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?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244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149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005275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A4621E08-08EB-2113-0DFA-6A7551844D92}"/>
              </a:ext>
            </a:extLst>
          </p:cNvPr>
          <p:cNvSpPr txBox="1"/>
          <p:nvPr/>
        </p:nvSpPr>
        <p:spPr>
          <a:xfrm>
            <a:off x="6995282" y="226297"/>
            <a:ext cx="2720617" cy="1477328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base-case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kumimoji="1" lang="en-US" altLang="zh-CN" dirty="0"/>
              <a:t>1.</a:t>
            </a:r>
            <a:r>
              <a:rPr kumimoji="1" lang="zh-CN" altLang="en-US" dirty="0"/>
              <a:t> </a:t>
            </a:r>
            <a:r>
              <a:rPr kumimoji="1" lang="en-US" altLang="zh-CN" dirty="0"/>
              <a:t>L==R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1,</a:t>
            </a:r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L+1==R</a:t>
            </a:r>
            <a:r>
              <a:rPr kumimoji="1" lang="zh-CN" altLang="en-US" dirty="0"/>
              <a:t>  </a:t>
            </a:r>
            <a:endParaRPr kumimoji="1" lang="en-US" altLang="zh-CN" dirty="0"/>
          </a:p>
          <a:p>
            <a:r>
              <a:rPr kumimoji="1" lang="zh-CN" altLang="en-US" dirty="0"/>
              <a:t>   </a:t>
            </a:r>
            <a:r>
              <a:rPr kumimoji="1" lang="en-US" altLang="zh-CN" dirty="0"/>
              <a:t>str[L]</a:t>
            </a:r>
            <a:r>
              <a:rPr kumimoji="1" lang="zh-CN" altLang="en-US" dirty="0"/>
              <a:t> </a:t>
            </a:r>
            <a:r>
              <a:rPr kumimoji="1" lang="en-US" altLang="zh-CN" dirty="0"/>
              <a:t>==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str[R]</a:t>
            </a:r>
            <a:r>
              <a:rPr kumimoji="1" lang="zh-CN" altLang="en-US" dirty="0"/>
              <a:t> </a:t>
            </a:r>
            <a:r>
              <a:rPr kumimoji="1" lang="en-US" altLang="zh-CN" dirty="0"/>
              <a:t>return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else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CA888B7-F04E-DA2E-783C-5E6D8FCAF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7017505"/>
              </p:ext>
            </p:extLst>
          </p:nvPr>
        </p:nvGraphicFramePr>
        <p:xfrm>
          <a:off x="135892" y="793654"/>
          <a:ext cx="613453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922">
                  <a:extLst>
                    <a:ext uri="{9D8B030D-6E8A-4147-A177-3AD203B41FA5}">
                      <a16:colId xmlns:a16="http://schemas.microsoft.com/office/drawing/2014/main" val="3506981812"/>
                    </a:ext>
                  </a:extLst>
                </a:gridCol>
                <a:gridCol w="512257">
                  <a:extLst>
                    <a:ext uri="{9D8B030D-6E8A-4147-A177-3AD203B41FA5}">
                      <a16:colId xmlns:a16="http://schemas.microsoft.com/office/drawing/2014/main" val="1736918279"/>
                    </a:ext>
                  </a:extLst>
                </a:gridCol>
                <a:gridCol w="474876">
                  <a:extLst>
                    <a:ext uri="{9D8B030D-6E8A-4147-A177-3AD203B41FA5}">
                      <a16:colId xmlns:a16="http://schemas.microsoft.com/office/drawing/2014/main" val="2165025007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8562509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409809060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390815103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18335532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257505456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82312181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86719391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9453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5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下标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32227"/>
                  </a:ext>
                </a:extLst>
              </a:tr>
            </a:tbl>
          </a:graphicData>
        </a:graphic>
      </p:graphicFrame>
      <p:sp>
        <p:nvSpPr>
          <p:cNvPr id="6" name="圆角矩形 5">
            <a:extLst>
              <a:ext uri="{FF2B5EF4-FFF2-40B4-BE49-F238E27FC236}">
                <a16:creationId xmlns:a16="http://schemas.microsoft.com/office/drawing/2014/main" id="{EEA045BB-0FA2-85E5-6D1D-EB210395FD2D}"/>
              </a:ext>
            </a:extLst>
          </p:cNvPr>
          <p:cNvSpPr/>
          <p:nvPr/>
        </p:nvSpPr>
        <p:spPr>
          <a:xfrm rot="2233622">
            <a:off x="315671" y="3613891"/>
            <a:ext cx="6266828" cy="1078982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B8E45F2-21CC-BDA0-66A8-C0FC62C19727}"/>
              </a:ext>
            </a:extLst>
          </p:cNvPr>
          <p:cNvSpPr txBox="1"/>
          <p:nvPr/>
        </p:nvSpPr>
        <p:spPr>
          <a:xfrm>
            <a:off x="6023556" y="6238384"/>
            <a:ext cx="1111202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end-case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E43E125-FFF7-40C3-7311-E221E6304A55}"/>
              </a:ext>
            </a:extLst>
          </p:cNvPr>
          <p:cNvSpPr txBox="1"/>
          <p:nvPr/>
        </p:nvSpPr>
        <p:spPr>
          <a:xfrm>
            <a:off x="6914228" y="1803995"/>
            <a:ext cx="5218616" cy="42606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400" b="1" dirty="0"/>
              <a:t>移动规则</a:t>
            </a:r>
            <a:r>
              <a:rPr kumimoji="1" lang="en-US" altLang="zh-CN" sz="1400" b="1" dirty="0"/>
              <a:t>=</a:t>
            </a:r>
            <a:r>
              <a:rPr kumimoji="1" lang="zh-CN" altLang="en-US" sz="1400" b="1" dirty="0"/>
              <a:t>状态依赖</a:t>
            </a:r>
            <a:endParaRPr kumimoji="1" lang="en-US" altLang="zh-CN" sz="14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b="1" dirty="0"/>
              <a:t>P1:</a:t>
            </a:r>
            <a:r>
              <a:rPr kumimoji="1" lang="zh-CN" altLang="en-US" sz="1400" b="1" dirty="0"/>
              <a:t> </a:t>
            </a:r>
            <a:r>
              <a:rPr kumimoji="1" lang="en-US" altLang="zh-CN" sz="1400" b="1" dirty="0"/>
              <a:t>L</a:t>
            </a:r>
            <a:r>
              <a:rPr kumimoji="1" lang="zh-CN" altLang="en-US" sz="1400" b="1" dirty="0"/>
              <a:t>向右移动</a:t>
            </a:r>
            <a:r>
              <a:rPr kumimoji="1" lang="en-US" altLang="zh-CN" sz="1400" b="1" dirty="0"/>
              <a:t>1</a:t>
            </a:r>
            <a:r>
              <a:rPr kumimoji="1" lang="zh-CN" altLang="en-US" sz="1400" b="1" dirty="0"/>
              <a:t>位，</a:t>
            </a:r>
            <a:r>
              <a:rPr kumimoji="1" lang="en-US" altLang="zh-CN" sz="1400" b="1" dirty="0"/>
              <a:t>R</a:t>
            </a:r>
            <a:r>
              <a:rPr kumimoji="1" lang="zh-CN" altLang="en-US" sz="1400" b="1" dirty="0"/>
              <a:t>不动</a:t>
            </a:r>
            <a:endParaRPr kumimoji="1" lang="en-US" altLang="zh-CN" sz="14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b="1" dirty="0"/>
              <a:t>P2</a:t>
            </a:r>
            <a:r>
              <a:rPr kumimoji="1" lang="zh-CN" altLang="en-US" sz="1400" b="1" dirty="0"/>
              <a:t>：</a:t>
            </a:r>
            <a:r>
              <a:rPr kumimoji="1" lang="en-US" altLang="zh-CN" sz="1400" b="1" dirty="0"/>
              <a:t>L</a:t>
            </a:r>
            <a:r>
              <a:rPr kumimoji="1" lang="zh-CN" altLang="en-US" sz="1400" b="1" dirty="0"/>
              <a:t>不动，</a:t>
            </a:r>
            <a:r>
              <a:rPr kumimoji="1" lang="en-US" altLang="zh-CN" sz="1400" b="1" dirty="0"/>
              <a:t>R</a:t>
            </a:r>
            <a:r>
              <a:rPr kumimoji="1" lang="zh-CN" altLang="en-US" sz="1400" b="1" dirty="0"/>
              <a:t>向左移动一位</a:t>
            </a:r>
            <a:endParaRPr kumimoji="1" lang="en-US" altLang="zh-CN" sz="14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b="1" dirty="0"/>
              <a:t>P3</a:t>
            </a:r>
            <a:r>
              <a:rPr kumimoji="1" lang="zh-CN" altLang="en-US" sz="1400" b="1" dirty="0"/>
              <a:t>：</a:t>
            </a:r>
            <a:r>
              <a:rPr kumimoji="1" lang="en-US" altLang="zh-CN" sz="1400" b="1" dirty="0"/>
              <a:t>L</a:t>
            </a:r>
            <a:r>
              <a:rPr kumimoji="1" lang="zh-CN" altLang="en-US" sz="1400" b="1" dirty="0"/>
              <a:t>向左移动，</a:t>
            </a:r>
            <a:r>
              <a:rPr kumimoji="1" lang="en-US" altLang="zh-CN" sz="1400" b="1" dirty="0"/>
              <a:t>R</a:t>
            </a:r>
            <a:r>
              <a:rPr kumimoji="1" lang="zh-CN" altLang="en-US" sz="1400" b="1" dirty="0"/>
              <a:t>向右移，若</a:t>
            </a:r>
            <a:r>
              <a:rPr kumimoji="1" lang="en-US" altLang="zh-CN" sz="1400" b="1" dirty="0"/>
              <a:t>str[L]==str[R]</a:t>
            </a:r>
            <a:r>
              <a:rPr kumimoji="1" lang="zh-CN" altLang="en-US" sz="1400" b="1" dirty="0"/>
              <a:t>还需要再</a:t>
            </a:r>
            <a:r>
              <a:rPr kumimoji="1" lang="en-US" altLang="zh-CN" sz="1400" b="1" dirty="0"/>
              <a:t>+2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b="1" dirty="0" err="1"/>
              <a:t>dp</a:t>
            </a:r>
            <a:r>
              <a:rPr kumimoji="1" lang="en-US" altLang="zh-CN" sz="1400" b="1" dirty="0"/>
              <a:t>[L,R]</a:t>
            </a:r>
            <a:r>
              <a:rPr kumimoji="1" lang="zh-CN" altLang="en-US" sz="1400" b="1" dirty="0"/>
              <a:t> </a:t>
            </a:r>
            <a:r>
              <a:rPr kumimoji="1" lang="en-US" altLang="zh-CN" sz="1400" b="1" dirty="0"/>
              <a:t>=</a:t>
            </a:r>
            <a:r>
              <a:rPr kumimoji="1" lang="zh-CN" altLang="en-US" sz="1400" b="1" dirty="0"/>
              <a:t> </a:t>
            </a:r>
            <a:r>
              <a:rPr kumimoji="1" lang="en-US" altLang="zh-CN" sz="1400" b="1" dirty="0"/>
              <a:t>max(p1,p2,p3)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/>
              <a:t>假设</a:t>
            </a:r>
            <a:r>
              <a:rPr kumimoji="1" lang="en-US" altLang="zh-CN" sz="1400" dirty="0"/>
              <a:t>L=7,R=9</a:t>
            </a:r>
            <a:r>
              <a:rPr kumimoji="1" lang="zh-CN" altLang="en-US" sz="1400" dirty="0"/>
              <a:t>，则他一来的是</a:t>
            </a:r>
            <a:endParaRPr kumimoji="1" lang="en-US" altLang="zh-CN" sz="1400" dirty="0"/>
          </a:p>
          <a:p>
            <a:pPr>
              <a:lnSpc>
                <a:spcPct val="150000"/>
              </a:lnSpc>
            </a:pPr>
            <a:r>
              <a:rPr kumimoji="1" lang="en-US" altLang="zh-CN" sz="1400" dirty="0"/>
              <a:t>P1=L+1=8,R=9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/>
              <a:t>P2=L=7,R=R-1=8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/>
              <a:t>P3=L+1=8,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R-1=8</a:t>
            </a:r>
            <a:endParaRPr kumimoji="1" lang="zh-CN" altLang="en-US" sz="1400" dirty="0"/>
          </a:p>
          <a:p>
            <a:pPr>
              <a:lnSpc>
                <a:spcPct val="150000"/>
              </a:lnSpc>
            </a:pPr>
            <a:r>
              <a:rPr kumimoji="1" lang="zh-CN" altLang="en-US" sz="1400" dirty="0"/>
              <a:t>那么，问号</a:t>
            </a:r>
            <a:r>
              <a:rPr kumimoji="1" lang="zh-CN" altLang="en-US" sz="1400" dirty="0">
                <a:highlight>
                  <a:srgbClr val="FFFF00"/>
                </a:highlight>
              </a:rPr>
              <a:t>？</a:t>
            </a:r>
            <a:r>
              <a:rPr kumimoji="1" lang="zh-CN" altLang="en-US" sz="1400" dirty="0"/>
              <a:t>依赖的是</a:t>
            </a:r>
            <a:endParaRPr kumimoji="1" lang="en-US" altLang="zh-CN" sz="1400" dirty="0"/>
          </a:p>
          <a:p>
            <a:pPr>
              <a:lnSpc>
                <a:spcPct val="150000"/>
              </a:lnSpc>
            </a:pPr>
            <a:r>
              <a:rPr kumimoji="1" lang="en-US" altLang="zh-CN" sz="1400" dirty="0"/>
              <a:t>max(</a:t>
            </a:r>
            <a:r>
              <a:rPr kumimoji="1" lang="en-US" altLang="zh-CN" sz="1400" dirty="0" err="1"/>
              <a:t>dp</a:t>
            </a:r>
            <a:r>
              <a:rPr kumimoji="1" lang="en-US" altLang="zh-CN" sz="1400" dirty="0"/>
              <a:t>[8,9],</a:t>
            </a:r>
            <a:r>
              <a:rPr kumimoji="1" lang="en-US" altLang="zh-CN" sz="1400" dirty="0" err="1"/>
              <a:t>dp</a:t>
            </a:r>
            <a:r>
              <a:rPr kumimoji="1" lang="en-US" altLang="zh-CN" sz="1400" dirty="0"/>
              <a:t>[7,8],</a:t>
            </a:r>
            <a:r>
              <a:rPr kumimoji="1" lang="en-US" altLang="zh-CN" sz="1400" dirty="0" err="1"/>
              <a:t>dp</a:t>
            </a:r>
            <a:r>
              <a:rPr kumimoji="1" lang="en-US" altLang="zh-CN" sz="1400" dirty="0"/>
              <a:t>[8,8])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/>
              <a:t>从后以此类推，从下往上更好算一些（这是经验）。从而可以将上三角的结果都求出来</a:t>
            </a:r>
          </a:p>
        </p:txBody>
      </p:sp>
      <p:cxnSp>
        <p:nvCxnSpPr>
          <p:cNvPr id="10" name="曲线连接符 9">
            <a:extLst>
              <a:ext uri="{FF2B5EF4-FFF2-40B4-BE49-F238E27FC236}">
                <a16:creationId xmlns:a16="http://schemas.microsoft.com/office/drawing/2014/main" id="{5BA785B6-A308-375F-8F1C-910149143F6E}"/>
              </a:ext>
            </a:extLst>
          </p:cNvPr>
          <p:cNvCxnSpPr>
            <a:stCxn id="4" idx="1"/>
            <a:endCxn id="6" idx="1"/>
          </p:cNvCxnSpPr>
          <p:nvPr/>
        </p:nvCxnSpPr>
        <p:spPr>
          <a:xfrm rot="10800000" flipV="1">
            <a:off x="954122" y="964961"/>
            <a:ext cx="6041161" cy="1292784"/>
          </a:xfrm>
          <a:prstGeom prst="curvedConnector3">
            <a:avLst>
              <a:gd name="adj1" fmla="val 1143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EB77ECA7-2EA8-2BE2-B429-F7E2620588D4}"/>
              </a:ext>
            </a:extLst>
          </p:cNvPr>
          <p:cNvSpPr txBox="1"/>
          <p:nvPr/>
        </p:nvSpPr>
        <p:spPr>
          <a:xfrm>
            <a:off x="6198322" y="206801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</a:t>
            </a:r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642DF4E-70AB-77CF-AA79-B4AD15EB1986}"/>
              </a:ext>
            </a:extLst>
          </p:cNvPr>
          <p:cNvSpPr txBox="1"/>
          <p:nvPr/>
        </p:nvSpPr>
        <p:spPr>
          <a:xfrm>
            <a:off x="450574" y="630803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L</a:t>
            </a:r>
            <a:endParaRPr kumimoji="1"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5C3469BD-4DD6-F206-726B-97340BFA0923}"/>
              </a:ext>
            </a:extLst>
          </p:cNvPr>
          <p:cNvGrpSpPr/>
          <p:nvPr/>
        </p:nvGrpSpPr>
        <p:grpSpPr>
          <a:xfrm>
            <a:off x="5420139" y="5221357"/>
            <a:ext cx="424070" cy="397565"/>
            <a:chOff x="5420139" y="5221357"/>
            <a:chExt cx="424070" cy="397565"/>
          </a:xfrm>
        </p:grpSpPr>
        <p:cxnSp>
          <p:nvCxnSpPr>
            <p:cNvPr id="15" name="直线箭头连接符 14">
              <a:extLst>
                <a:ext uri="{FF2B5EF4-FFF2-40B4-BE49-F238E27FC236}">
                  <a16:creationId xmlns:a16="http://schemas.microsoft.com/office/drawing/2014/main" id="{B31FD1EC-CB56-9556-C9B3-10BB3842C801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线箭头连接符 15">
              <a:extLst>
                <a:ext uri="{FF2B5EF4-FFF2-40B4-BE49-F238E27FC236}">
                  <a16:creationId xmlns:a16="http://schemas.microsoft.com/office/drawing/2014/main" id="{678881BC-980F-8FE5-D4C5-C7D4178857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A3B453C7-C765-8F1A-2883-185468BEE0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3A6E0C18-83C1-3486-C1BF-39AC24216AD4}"/>
              </a:ext>
            </a:extLst>
          </p:cNvPr>
          <p:cNvSpPr txBox="1"/>
          <p:nvPr/>
        </p:nvSpPr>
        <p:spPr>
          <a:xfrm>
            <a:off x="7246197" y="6072247"/>
            <a:ext cx="4492487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最终结果要求的是</a:t>
            </a:r>
            <a:r>
              <a:rPr kumimoji="1" lang="en-US" altLang="zh-CN" dirty="0"/>
              <a:t>0-9</a:t>
            </a:r>
            <a:r>
              <a:rPr kumimoji="1" lang="zh-CN" altLang="en-US" dirty="0"/>
              <a:t>上的最长，因此只要计算</a:t>
            </a:r>
            <a:r>
              <a:rPr kumimoji="1" lang="en-US" altLang="zh-CN" dirty="0" err="1"/>
              <a:t>dp</a:t>
            </a:r>
            <a:r>
              <a:rPr kumimoji="1" lang="en-US" altLang="zh-CN" dirty="0"/>
              <a:t>[0,9]</a:t>
            </a:r>
            <a:r>
              <a:rPr kumimoji="1" lang="zh-CN" altLang="en-US" dirty="0"/>
              <a:t>，即</a:t>
            </a:r>
            <a:r>
              <a:rPr kumimoji="1" lang="en-US" altLang="zh-CN" dirty="0">
                <a:solidFill>
                  <a:schemeClr val="bg1"/>
                </a:solidFill>
                <a:highlight>
                  <a:srgbClr val="FF0000"/>
                </a:highlight>
              </a:rPr>
              <a:t>P</a:t>
            </a:r>
            <a:r>
              <a:rPr kumimoji="1" lang="zh-CN" altLang="en-US" dirty="0"/>
              <a:t>位置的值就可以了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E2D70F1-9A8F-E0FF-A15D-76F124C93735}"/>
              </a:ext>
            </a:extLst>
          </p:cNvPr>
          <p:cNvGrpSpPr/>
          <p:nvPr/>
        </p:nvGrpSpPr>
        <p:grpSpPr>
          <a:xfrm>
            <a:off x="4955686" y="4815371"/>
            <a:ext cx="424070" cy="397565"/>
            <a:chOff x="5420139" y="5221357"/>
            <a:chExt cx="424070" cy="397565"/>
          </a:xfrm>
        </p:grpSpPr>
        <p:cxnSp>
          <p:nvCxnSpPr>
            <p:cNvPr id="26" name="直线箭头连接符 25">
              <a:extLst>
                <a:ext uri="{FF2B5EF4-FFF2-40B4-BE49-F238E27FC236}">
                  <a16:creationId xmlns:a16="http://schemas.microsoft.com/office/drawing/2014/main" id="{78953D7B-2852-8252-D21A-ABDB38C60D2F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C96281BE-04BE-1438-24AA-9683B535AF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9459F72C-20BE-F092-1216-D8025AB8DC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D4F59D5B-262F-0AF5-223A-FF9040B5DF7F}"/>
              </a:ext>
            </a:extLst>
          </p:cNvPr>
          <p:cNvGrpSpPr/>
          <p:nvPr/>
        </p:nvGrpSpPr>
        <p:grpSpPr>
          <a:xfrm>
            <a:off x="5437154" y="4779758"/>
            <a:ext cx="424070" cy="397565"/>
            <a:chOff x="5420139" y="5221357"/>
            <a:chExt cx="424070" cy="397565"/>
          </a:xfrm>
        </p:grpSpPr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33B42FF6-5816-009B-1B3C-EAD638233DFE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D6084881-C925-CCF9-BB37-4C8AE8CFCA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29B9A7E9-802E-DA0B-71CD-18D78B1083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肘形连接符 41">
            <a:extLst>
              <a:ext uri="{FF2B5EF4-FFF2-40B4-BE49-F238E27FC236}">
                <a16:creationId xmlns:a16="http://schemas.microsoft.com/office/drawing/2014/main" id="{692FDCE1-E18A-3C12-7F51-5BCA89390B73}"/>
              </a:ext>
            </a:extLst>
          </p:cNvPr>
          <p:cNvCxnSpPr>
            <a:stCxn id="7" idx="0"/>
          </p:cNvCxnSpPr>
          <p:nvPr/>
        </p:nvCxnSpPr>
        <p:spPr>
          <a:xfrm rot="16200000" flipV="1">
            <a:off x="4505903" y="4165129"/>
            <a:ext cx="3663350" cy="483159"/>
          </a:xfrm>
          <a:prstGeom prst="bentConnector3">
            <a:avLst>
              <a:gd name="adj1" fmla="val 99635"/>
            </a:avLst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7E0FF05A-262A-665D-D0CE-926027DE9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53462" y="6348037"/>
            <a:ext cx="4114800" cy="365125"/>
          </a:xfrm>
        </p:spPr>
        <p:txBody>
          <a:bodyPr/>
          <a:lstStyle/>
          <a:p>
            <a:r>
              <a:rPr kumimoji="1" lang="zh-CN" altLang="en-US" dirty="0"/>
              <a:t>作者：鲍丹；</a:t>
            </a:r>
            <a:r>
              <a:rPr kumimoji="1" lang="en" altLang="zh-CN" dirty="0" err="1"/>
              <a:t>gh:https</a:t>
            </a:r>
            <a:r>
              <a:rPr kumimoji="1" lang="en" altLang="zh-CN" dirty="0"/>
              <a:t>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/tain198127; email:tain198127@163.com</a:t>
            </a:r>
            <a:endParaRPr kumimoji="1" lang="zh-CN" altLang="en-US" dirty="0"/>
          </a:p>
        </p:txBody>
      </p:sp>
      <p:sp>
        <p:nvSpPr>
          <p:cNvPr id="14" name="任意形状 13">
            <a:extLst>
              <a:ext uri="{FF2B5EF4-FFF2-40B4-BE49-F238E27FC236}">
                <a16:creationId xmlns:a16="http://schemas.microsoft.com/office/drawing/2014/main" id="{D56B663E-5E16-3A15-D24D-39AAE5DEFC28}"/>
              </a:ext>
            </a:extLst>
          </p:cNvPr>
          <p:cNvSpPr/>
          <p:nvPr/>
        </p:nvSpPr>
        <p:spPr>
          <a:xfrm>
            <a:off x="2858814" y="2572309"/>
            <a:ext cx="2871576" cy="1949355"/>
          </a:xfrm>
          <a:custGeom>
            <a:avLst/>
            <a:gdLst>
              <a:gd name="connsiteX0" fmla="*/ 2469931 w 2871576"/>
              <a:gd name="connsiteY0" fmla="*/ 1936629 h 1949355"/>
              <a:gd name="connsiteX1" fmla="*/ 2701158 w 2871576"/>
              <a:gd name="connsiteY1" fmla="*/ 1936629 h 1949355"/>
              <a:gd name="connsiteX2" fmla="*/ 2764220 w 2871576"/>
              <a:gd name="connsiteY2" fmla="*/ 1915608 h 1949355"/>
              <a:gd name="connsiteX3" fmla="*/ 2795752 w 2871576"/>
              <a:gd name="connsiteY3" fmla="*/ 1905098 h 1949355"/>
              <a:gd name="connsiteX4" fmla="*/ 2827283 w 2871576"/>
              <a:gd name="connsiteY4" fmla="*/ 1894588 h 1949355"/>
              <a:gd name="connsiteX5" fmla="*/ 2858814 w 2871576"/>
              <a:gd name="connsiteY5" fmla="*/ 1884077 h 1949355"/>
              <a:gd name="connsiteX6" fmla="*/ 2869324 w 2871576"/>
              <a:gd name="connsiteY6" fmla="*/ 1852546 h 1949355"/>
              <a:gd name="connsiteX7" fmla="*/ 2764220 w 2871576"/>
              <a:gd name="connsiteY7" fmla="*/ 1821015 h 1949355"/>
              <a:gd name="connsiteX8" fmla="*/ 2385848 w 2871576"/>
              <a:gd name="connsiteY8" fmla="*/ 1821015 h 1949355"/>
              <a:gd name="connsiteX9" fmla="*/ 2322786 w 2871576"/>
              <a:gd name="connsiteY9" fmla="*/ 1799994 h 1949355"/>
              <a:gd name="connsiteX10" fmla="*/ 2280745 w 2871576"/>
              <a:gd name="connsiteY10" fmla="*/ 1789484 h 1949355"/>
              <a:gd name="connsiteX11" fmla="*/ 2207172 w 2871576"/>
              <a:gd name="connsiteY11" fmla="*/ 1778974 h 1949355"/>
              <a:gd name="connsiteX12" fmla="*/ 2154620 w 2871576"/>
              <a:gd name="connsiteY12" fmla="*/ 1768463 h 1949355"/>
              <a:gd name="connsiteX13" fmla="*/ 2091558 w 2871576"/>
              <a:gd name="connsiteY13" fmla="*/ 1757953 h 1949355"/>
              <a:gd name="connsiteX14" fmla="*/ 2028496 w 2871576"/>
              <a:gd name="connsiteY14" fmla="*/ 1736932 h 1949355"/>
              <a:gd name="connsiteX15" fmla="*/ 2017986 w 2871576"/>
              <a:gd name="connsiteY15" fmla="*/ 1631829 h 1949355"/>
              <a:gd name="connsiteX16" fmla="*/ 2049517 w 2871576"/>
              <a:gd name="connsiteY16" fmla="*/ 1610808 h 1949355"/>
              <a:gd name="connsiteX17" fmla="*/ 2081048 w 2871576"/>
              <a:gd name="connsiteY17" fmla="*/ 1579277 h 1949355"/>
              <a:gd name="connsiteX18" fmla="*/ 2144110 w 2871576"/>
              <a:gd name="connsiteY18" fmla="*/ 1558257 h 1949355"/>
              <a:gd name="connsiteX19" fmla="*/ 2806262 w 2871576"/>
              <a:gd name="connsiteY19" fmla="*/ 1558257 h 1949355"/>
              <a:gd name="connsiteX20" fmla="*/ 2837793 w 2871576"/>
              <a:gd name="connsiteY20" fmla="*/ 1547746 h 1949355"/>
              <a:gd name="connsiteX21" fmla="*/ 2848303 w 2871576"/>
              <a:gd name="connsiteY21" fmla="*/ 1516215 h 1949355"/>
              <a:gd name="connsiteX22" fmla="*/ 2816772 w 2871576"/>
              <a:gd name="connsiteY22" fmla="*/ 1505705 h 1949355"/>
              <a:gd name="connsiteX23" fmla="*/ 2459420 w 2871576"/>
              <a:gd name="connsiteY23" fmla="*/ 1526725 h 1949355"/>
              <a:gd name="connsiteX24" fmla="*/ 1755227 w 2871576"/>
              <a:gd name="connsiteY24" fmla="*/ 1495194 h 1949355"/>
              <a:gd name="connsiteX25" fmla="*/ 1692165 w 2871576"/>
              <a:gd name="connsiteY25" fmla="*/ 1474174 h 1949355"/>
              <a:gd name="connsiteX26" fmla="*/ 1660634 w 2871576"/>
              <a:gd name="connsiteY26" fmla="*/ 1463663 h 1949355"/>
              <a:gd name="connsiteX27" fmla="*/ 1629103 w 2871576"/>
              <a:gd name="connsiteY27" fmla="*/ 1442643 h 1949355"/>
              <a:gd name="connsiteX28" fmla="*/ 1587062 w 2871576"/>
              <a:gd name="connsiteY28" fmla="*/ 1348050 h 1949355"/>
              <a:gd name="connsiteX29" fmla="*/ 1576552 w 2871576"/>
              <a:gd name="connsiteY29" fmla="*/ 1316519 h 1949355"/>
              <a:gd name="connsiteX30" fmla="*/ 1587062 w 2871576"/>
              <a:gd name="connsiteY30" fmla="*/ 1274477 h 1949355"/>
              <a:gd name="connsiteX31" fmla="*/ 1681655 w 2871576"/>
              <a:gd name="connsiteY31" fmla="*/ 1221925 h 1949355"/>
              <a:gd name="connsiteX32" fmla="*/ 1713186 w 2871576"/>
              <a:gd name="connsiteY32" fmla="*/ 1211415 h 1949355"/>
              <a:gd name="connsiteX33" fmla="*/ 1744717 w 2871576"/>
              <a:gd name="connsiteY33" fmla="*/ 1200905 h 1949355"/>
              <a:gd name="connsiteX34" fmla="*/ 2301765 w 2871576"/>
              <a:gd name="connsiteY34" fmla="*/ 1211415 h 1949355"/>
              <a:gd name="connsiteX35" fmla="*/ 2333296 w 2871576"/>
              <a:gd name="connsiteY35" fmla="*/ 1221925 h 1949355"/>
              <a:gd name="connsiteX36" fmla="*/ 2375338 w 2871576"/>
              <a:gd name="connsiteY36" fmla="*/ 1232436 h 1949355"/>
              <a:gd name="connsiteX37" fmla="*/ 2427889 w 2871576"/>
              <a:gd name="connsiteY37" fmla="*/ 1242946 h 1949355"/>
              <a:gd name="connsiteX38" fmla="*/ 2564524 w 2871576"/>
              <a:gd name="connsiteY38" fmla="*/ 1274477 h 1949355"/>
              <a:gd name="connsiteX39" fmla="*/ 2743200 w 2871576"/>
              <a:gd name="connsiteY39" fmla="*/ 1263967 h 1949355"/>
              <a:gd name="connsiteX40" fmla="*/ 2774731 w 2871576"/>
              <a:gd name="connsiteY40" fmla="*/ 1253457 h 1949355"/>
              <a:gd name="connsiteX41" fmla="*/ 2795752 w 2871576"/>
              <a:gd name="connsiteY41" fmla="*/ 1221925 h 1949355"/>
              <a:gd name="connsiteX42" fmla="*/ 2774731 w 2871576"/>
              <a:gd name="connsiteY42" fmla="*/ 1190394 h 1949355"/>
              <a:gd name="connsiteX43" fmla="*/ 2701158 w 2871576"/>
              <a:gd name="connsiteY43" fmla="*/ 1169374 h 1949355"/>
              <a:gd name="connsiteX44" fmla="*/ 2364827 w 2871576"/>
              <a:gd name="connsiteY44" fmla="*/ 1158863 h 1949355"/>
              <a:gd name="connsiteX45" fmla="*/ 2091558 w 2871576"/>
              <a:gd name="connsiteY45" fmla="*/ 1169374 h 1949355"/>
              <a:gd name="connsiteX46" fmla="*/ 1912883 w 2871576"/>
              <a:gd name="connsiteY46" fmla="*/ 1200905 h 1949355"/>
              <a:gd name="connsiteX47" fmla="*/ 1818289 w 2871576"/>
              <a:gd name="connsiteY47" fmla="*/ 1211415 h 1949355"/>
              <a:gd name="connsiteX48" fmla="*/ 1576552 w 2871576"/>
              <a:gd name="connsiteY48" fmla="*/ 1200905 h 1949355"/>
              <a:gd name="connsiteX49" fmla="*/ 1534510 w 2871576"/>
              <a:gd name="connsiteY49" fmla="*/ 1190394 h 1949355"/>
              <a:gd name="connsiteX50" fmla="*/ 1471448 w 2871576"/>
              <a:gd name="connsiteY50" fmla="*/ 1169374 h 1949355"/>
              <a:gd name="connsiteX51" fmla="*/ 1313793 w 2871576"/>
              <a:gd name="connsiteY51" fmla="*/ 1064270 h 1949355"/>
              <a:gd name="connsiteX52" fmla="*/ 1282262 w 2871576"/>
              <a:gd name="connsiteY52" fmla="*/ 1043250 h 1949355"/>
              <a:gd name="connsiteX53" fmla="*/ 1250731 w 2871576"/>
              <a:gd name="connsiteY53" fmla="*/ 1022229 h 1949355"/>
              <a:gd name="connsiteX54" fmla="*/ 1229710 w 2871576"/>
              <a:gd name="connsiteY54" fmla="*/ 959167 h 1949355"/>
              <a:gd name="connsiteX55" fmla="*/ 1292772 w 2871576"/>
              <a:gd name="connsiteY55" fmla="*/ 938146 h 1949355"/>
              <a:gd name="connsiteX56" fmla="*/ 1366345 w 2871576"/>
              <a:gd name="connsiteY56" fmla="*/ 948657 h 1949355"/>
              <a:gd name="connsiteX57" fmla="*/ 1397876 w 2871576"/>
              <a:gd name="connsiteY57" fmla="*/ 959167 h 1949355"/>
              <a:gd name="connsiteX58" fmla="*/ 1555531 w 2871576"/>
              <a:gd name="connsiteY58" fmla="*/ 948657 h 1949355"/>
              <a:gd name="connsiteX59" fmla="*/ 1713186 w 2871576"/>
              <a:gd name="connsiteY59" fmla="*/ 927636 h 1949355"/>
              <a:gd name="connsiteX60" fmla="*/ 1786758 w 2871576"/>
              <a:gd name="connsiteY60" fmla="*/ 917125 h 1949355"/>
              <a:gd name="connsiteX61" fmla="*/ 1954924 w 2871576"/>
              <a:gd name="connsiteY61" fmla="*/ 885594 h 1949355"/>
              <a:gd name="connsiteX62" fmla="*/ 2133600 w 2871576"/>
              <a:gd name="connsiteY62" fmla="*/ 875084 h 1949355"/>
              <a:gd name="connsiteX63" fmla="*/ 2186152 w 2871576"/>
              <a:gd name="connsiteY63" fmla="*/ 864574 h 1949355"/>
              <a:gd name="connsiteX64" fmla="*/ 2280745 w 2871576"/>
              <a:gd name="connsiteY64" fmla="*/ 843553 h 1949355"/>
              <a:gd name="connsiteX65" fmla="*/ 2827283 w 2871576"/>
              <a:gd name="connsiteY65" fmla="*/ 822532 h 1949355"/>
              <a:gd name="connsiteX66" fmla="*/ 2049517 w 2871576"/>
              <a:gd name="connsiteY66" fmla="*/ 812022 h 1949355"/>
              <a:gd name="connsiteX67" fmla="*/ 1734207 w 2871576"/>
              <a:gd name="connsiteY67" fmla="*/ 833043 h 1949355"/>
              <a:gd name="connsiteX68" fmla="*/ 1408386 w 2871576"/>
              <a:gd name="connsiteY68" fmla="*/ 822532 h 1949355"/>
              <a:gd name="connsiteX69" fmla="*/ 1345324 w 2871576"/>
              <a:gd name="connsiteY69" fmla="*/ 812022 h 1949355"/>
              <a:gd name="connsiteX70" fmla="*/ 1250731 w 2871576"/>
              <a:gd name="connsiteY70" fmla="*/ 801512 h 1949355"/>
              <a:gd name="connsiteX71" fmla="*/ 1166648 w 2871576"/>
              <a:gd name="connsiteY71" fmla="*/ 780491 h 1949355"/>
              <a:gd name="connsiteX72" fmla="*/ 1093076 w 2871576"/>
              <a:gd name="connsiteY72" fmla="*/ 759470 h 1949355"/>
              <a:gd name="connsiteX73" fmla="*/ 1030014 w 2871576"/>
              <a:gd name="connsiteY73" fmla="*/ 706919 h 1949355"/>
              <a:gd name="connsiteX74" fmla="*/ 998483 w 2871576"/>
              <a:gd name="connsiteY74" fmla="*/ 696408 h 1949355"/>
              <a:gd name="connsiteX75" fmla="*/ 966952 w 2871576"/>
              <a:gd name="connsiteY75" fmla="*/ 675388 h 1949355"/>
              <a:gd name="connsiteX76" fmla="*/ 903889 w 2871576"/>
              <a:gd name="connsiteY76" fmla="*/ 643857 h 1949355"/>
              <a:gd name="connsiteX77" fmla="*/ 872358 w 2871576"/>
              <a:gd name="connsiteY77" fmla="*/ 528243 h 1949355"/>
              <a:gd name="connsiteX78" fmla="*/ 935420 w 2871576"/>
              <a:gd name="connsiteY78" fmla="*/ 486201 h 1949355"/>
              <a:gd name="connsiteX79" fmla="*/ 1282262 w 2871576"/>
              <a:gd name="connsiteY79" fmla="*/ 496712 h 1949355"/>
              <a:gd name="connsiteX80" fmla="*/ 1355834 w 2871576"/>
              <a:gd name="connsiteY80" fmla="*/ 507222 h 1949355"/>
              <a:gd name="connsiteX81" fmla="*/ 1650124 w 2871576"/>
              <a:gd name="connsiteY81" fmla="*/ 496712 h 1949355"/>
              <a:gd name="connsiteX82" fmla="*/ 1902372 w 2871576"/>
              <a:gd name="connsiteY82" fmla="*/ 496712 h 1949355"/>
              <a:gd name="connsiteX83" fmla="*/ 2259724 w 2871576"/>
              <a:gd name="connsiteY83" fmla="*/ 507222 h 1949355"/>
              <a:gd name="connsiteX84" fmla="*/ 2743200 w 2871576"/>
              <a:gd name="connsiteY84" fmla="*/ 507222 h 1949355"/>
              <a:gd name="connsiteX85" fmla="*/ 2774731 w 2871576"/>
              <a:gd name="connsiteY85" fmla="*/ 496712 h 1949355"/>
              <a:gd name="connsiteX86" fmla="*/ 2764220 w 2871576"/>
              <a:gd name="connsiteY86" fmla="*/ 465181 h 1949355"/>
              <a:gd name="connsiteX87" fmla="*/ 2638096 w 2871576"/>
              <a:gd name="connsiteY87" fmla="*/ 433650 h 1949355"/>
              <a:gd name="connsiteX88" fmla="*/ 2270234 w 2871576"/>
              <a:gd name="connsiteY88" fmla="*/ 423139 h 1949355"/>
              <a:gd name="connsiteX89" fmla="*/ 956441 w 2871576"/>
              <a:gd name="connsiteY89" fmla="*/ 423139 h 1949355"/>
              <a:gd name="connsiteX90" fmla="*/ 651641 w 2871576"/>
              <a:gd name="connsiteY90" fmla="*/ 412629 h 1949355"/>
              <a:gd name="connsiteX91" fmla="*/ 588579 w 2871576"/>
              <a:gd name="connsiteY91" fmla="*/ 381098 h 1949355"/>
              <a:gd name="connsiteX92" fmla="*/ 525517 w 2871576"/>
              <a:gd name="connsiteY92" fmla="*/ 360077 h 1949355"/>
              <a:gd name="connsiteX93" fmla="*/ 493986 w 2871576"/>
              <a:gd name="connsiteY93" fmla="*/ 339057 h 1949355"/>
              <a:gd name="connsiteX94" fmla="*/ 462455 w 2871576"/>
              <a:gd name="connsiteY94" fmla="*/ 328546 h 1949355"/>
              <a:gd name="connsiteX95" fmla="*/ 399393 w 2871576"/>
              <a:gd name="connsiteY95" fmla="*/ 286505 h 1949355"/>
              <a:gd name="connsiteX96" fmla="*/ 367862 w 2871576"/>
              <a:gd name="connsiteY96" fmla="*/ 265484 h 1949355"/>
              <a:gd name="connsiteX97" fmla="*/ 336331 w 2871576"/>
              <a:gd name="connsiteY97" fmla="*/ 254974 h 1949355"/>
              <a:gd name="connsiteX98" fmla="*/ 220717 w 2871576"/>
              <a:gd name="connsiteY98" fmla="*/ 254974 h 1949355"/>
              <a:gd name="connsiteX99" fmla="*/ 157655 w 2871576"/>
              <a:gd name="connsiteY99" fmla="*/ 233953 h 1949355"/>
              <a:gd name="connsiteX100" fmla="*/ 63062 w 2871576"/>
              <a:gd name="connsiteY100" fmla="*/ 191912 h 1949355"/>
              <a:gd name="connsiteX101" fmla="*/ 31531 w 2871576"/>
              <a:gd name="connsiteY101" fmla="*/ 181401 h 1949355"/>
              <a:gd name="connsiteX102" fmla="*/ 0 w 2871576"/>
              <a:gd name="connsiteY102" fmla="*/ 170891 h 1949355"/>
              <a:gd name="connsiteX103" fmla="*/ 10510 w 2871576"/>
              <a:gd name="connsiteY103" fmla="*/ 118339 h 1949355"/>
              <a:gd name="connsiteX104" fmla="*/ 63062 w 2871576"/>
              <a:gd name="connsiteY104" fmla="*/ 65788 h 1949355"/>
              <a:gd name="connsiteX105" fmla="*/ 262758 w 2871576"/>
              <a:gd name="connsiteY105" fmla="*/ 34257 h 1949355"/>
              <a:gd name="connsiteX106" fmla="*/ 441434 w 2871576"/>
              <a:gd name="connsiteY106" fmla="*/ 23746 h 1949355"/>
              <a:gd name="connsiteX107" fmla="*/ 798786 w 2871576"/>
              <a:gd name="connsiteY107" fmla="*/ 13236 h 1949355"/>
              <a:gd name="connsiteX108" fmla="*/ 1271752 w 2871576"/>
              <a:gd name="connsiteY108" fmla="*/ 13236 h 1949355"/>
              <a:gd name="connsiteX109" fmla="*/ 1324303 w 2871576"/>
              <a:gd name="connsiteY109" fmla="*/ 23746 h 1949355"/>
              <a:gd name="connsiteX110" fmla="*/ 1387365 w 2871576"/>
              <a:gd name="connsiteY110" fmla="*/ 34257 h 1949355"/>
              <a:gd name="connsiteX111" fmla="*/ 1608083 w 2871576"/>
              <a:gd name="connsiteY111" fmla="*/ 44767 h 1949355"/>
              <a:gd name="connsiteX112" fmla="*/ 1692165 w 2871576"/>
              <a:gd name="connsiteY112" fmla="*/ 55277 h 1949355"/>
              <a:gd name="connsiteX113" fmla="*/ 1881352 w 2871576"/>
              <a:gd name="connsiteY113" fmla="*/ 65788 h 1949355"/>
              <a:gd name="connsiteX114" fmla="*/ 1944414 w 2871576"/>
              <a:gd name="connsiteY114" fmla="*/ 86808 h 1949355"/>
              <a:gd name="connsiteX115" fmla="*/ 2049517 w 2871576"/>
              <a:gd name="connsiteY115" fmla="*/ 107829 h 1949355"/>
              <a:gd name="connsiteX116" fmla="*/ 2123089 w 2871576"/>
              <a:gd name="connsiteY116" fmla="*/ 118339 h 1949355"/>
              <a:gd name="connsiteX117" fmla="*/ 2417379 w 2871576"/>
              <a:gd name="connsiteY117" fmla="*/ 139360 h 1949355"/>
              <a:gd name="connsiteX118" fmla="*/ 2564524 w 2871576"/>
              <a:gd name="connsiteY118" fmla="*/ 149870 h 194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2871576" h="1949355">
                <a:moveTo>
                  <a:pt x="2469931" y="1936629"/>
                </a:moveTo>
                <a:cubicBezTo>
                  <a:pt x="2572766" y="1951319"/>
                  <a:pt x="2567420" y="1955734"/>
                  <a:pt x="2701158" y="1936629"/>
                </a:cubicBezTo>
                <a:cubicBezTo>
                  <a:pt x="2723093" y="1933495"/>
                  <a:pt x="2743199" y="1922615"/>
                  <a:pt x="2764220" y="1915608"/>
                </a:cubicBezTo>
                <a:lnTo>
                  <a:pt x="2795752" y="1905098"/>
                </a:lnTo>
                <a:lnTo>
                  <a:pt x="2827283" y="1894588"/>
                </a:lnTo>
                <a:lnTo>
                  <a:pt x="2858814" y="1884077"/>
                </a:lnTo>
                <a:cubicBezTo>
                  <a:pt x="2862317" y="1873567"/>
                  <a:pt x="2877158" y="1860380"/>
                  <a:pt x="2869324" y="1852546"/>
                </a:cubicBezTo>
                <a:cubicBezTo>
                  <a:pt x="2860793" y="1844015"/>
                  <a:pt x="2783274" y="1825778"/>
                  <a:pt x="2764220" y="1821015"/>
                </a:cubicBezTo>
                <a:cubicBezTo>
                  <a:pt x="2601191" y="1834600"/>
                  <a:pt x="2586571" y="1841087"/>
                  <a:pt x="2385848" y="1821015"/>
                </a:cubicBezTo>
                <a:cubicBezTo>
                  <a:pt x="2363800" y="1818810"/>
                  <a:pt x="2344282" y="1805368"/>
                  <a:pt x="2322786" y="1799994"/>
                </a:cubicBezTo>
                <a:cubicBezTo>
                  <a:pt x="2308772" y="1796491"/>
                  <a:pt x="2294957" y="1792068"/>
                  <a:pt x="2280745" y="1789484"/>
                </a:cubicBezTo>
                <a:cubicBezTo>
                  <a:pt x="2256371" y="1785053"/>
                  <a:pt x="2231608" y="1783047"/>
                  <a:pt x="2207172" y="1778974"/>
                </a:cubicBezTo>
                <a:cubicBezTo>
                  <a:pt x="2189551" y="1776037"/>
                  <a:pt x="2172196" y="1771659"/>
                  <a:pt x="2154620" y="1768463"/>
                </a:cubicBezTo>
                <a:cubicBezTo>
                  <a:pt x="2133653" y="1764651"/>
                  <a:pt x="2112232" y="1763122"/>
                  <a:pt x="2091558" y="1757953"/>
                </a:cubicBezTo>
                <a:cubicBezTo>
                  <a:pt x="2070062" y="1752579"/>
                  <a:pt x="2028496" y="1736932"/>
                  <a:pt x="2028496" y="1736932"/>
                </a:cubicBezTo>
                <a:cubicBezTo>
                  <a:pt x="2016444" y="1700776"/>
                  <a:pt x="1993278" y="1668892"/>
                  <a:pt x="2017986" y="1631829"/>
                </a:cubicBezTo>
                <a:cubicBezTo>
                  <a:pt x="2024993" y="1621319"/>
                  <a:pt x="2039813" y="1618895"/>
                  <a:pt x="2049517" y="1610808"/>
                </a:cubicBezTo>
                <a:cubicBezTo>
                  <a:pt x="2060936" y="1601292"/>
                  <a:pt x="2068055" y="1586495"/>
                  <a:pt x="2081048" y="1579277"/>
                </a:cubicBezTo>
                <a:cubicBezTo>
                  <a:pt x="2100417" y="1568516"/>
                  <a:pt x="2144110" y="1558257"/>
                  <a:pt x="2144110" y="1558257"/>
                </a:cubicBezTo>
                <a:cubicBezTo>
                  <a:pt x="2336023" y="1562173"/>
                  <a:pt x="2594456" y="1583176"/>
                  <a:pt x="2806262" y="1558257"/>
                </a:cubicBezTo>
                <a:cubicBezTo>
                  <a:pt x="2817265" y="1556963"/>
                  <a:pt x="2827283" y="1551250"/>
                  <a:pt x="2837793" y="1547746"/>
                </a:cubicBezTo>
                <a:cubicBezTo>
                  <a:pt x="2841296" y="1537236"/>
                  <a:pt x="2853258" y="1526124"/>
                  <a:pt x="2848303" y="1516215"/>
                </a:cubicBezTo>
                <a:cubicBezTo>
                  <a:pt x="2843348" y="1506306"/>
                  <a:pt x="2827851" y="1505705"/>
                  <a:pt x="2816772" y="1505705"/>
                </a:cubicBezTo>
                <a:cubicBezTo>
                  <a:pt x="2763660" y="1505705"/>
                  <a:pt x="2526206" y="1522273"/>
                  <a:pt x="2459420" y="1526725"/>
                </a:cubicBezTo>
                <a:cubicBezTo>
                  <a:pt x="2346846" y="1524817"/>
                  <a:pt x="1964907" y="1565085"/>
                  <a:pt x="1755227" y="1495194"/>
                </a:cubicBezTo>
                <a:lnTo>
                  <a:pt x="1692165" y="1474174"/>
                </a:lnTo>
                <a:cubicBezTo>
                  <a:pt x="1681655" y="1470671"/>
                  <a:pt x="1669852" y="1469808"/>
                  <a:pt x="1660634" y="1463663"/>
                </a:cubicBezTo>
                <a:lnTo>
                  <a:pt x="1629103" y="1442643"/>
                </a:lnTo>
                <a:cubicBezTo>
                  <a:pt x="1595793" y="1392676"/>
                  <a:pt x="1612077" y="1423094"/>
                  <a:pt x="1587062" y="1348050"/>
                </a:cubicBezTo>
                <a:lnTo>
                  <a:pt x="1576552" y="1316519"/>
                </a:lnTo>
                <a:cubicBezTo>
                  <a:pt x="1580055" y="1302505"/>
                  <a:pt x="1579895" y="1287019"/>
                  <a:pt x="1587062" y="1274477"/>
                </a:cubicBezTo>
                <a:cubicBezTo>
                  <a:pt x="1609273" y="1235608"/>
                  <a:pt x="1641742" y="1235229"/>
                  <a:pt x="1681655" y="1221925"/>
                </a:cubicBezTo>
                <a:lnTo>
                  <a:pt x="1713186" y="1211415"/>
                </a:lnTo>
                <a:lnTo>
                  <a:pt x="1744717" y="1200905"/>
                </a:lnTo>
                <a:lnTo>
                  <a:pt x="2301765" y="1211415"/>
                </a:lnTo>
                <a:cubicBezTo>
                  <a:pt x="2312837" y="1211810"/>
                  <a:pt x="2322643" y="1218881"/>
                  <a:pt x="2333296" y="1221925"/>
                </a:cubicBezTo>
                <a:cubicBezTo>
                  <a:pt x="2347186" y="1225893"/>
                  <a:pt x="2361237" y="1229302"/>
                  <a:pt x="2375338" y="1232436"/>
                </a:cubicBezTo>
                <a:cubicBezTo>
                  <a:pt x="2392776" y="1236311"/>
                  <a:pt x="2410483" y="1238929"/>
                  <a:pt x="2427889" y="1242946"/>
                </a:cubicBezTo>
                <a:cubicBezTo>
                  <a:pt x="2592678" y="1280974"/>
                  <a:pt x="2444455" y="1250464"/>
                  <a:pt x="2564524" y="1274477"/>
                </a:cubicBezTo>
                <a:cubicBezTo>
                  <a:pt x="2624083" y="1270974"/>
                  <a:pt x="2683834" y="1269903"/>
                  <a:pt x="2743200" y="1263967"/>
                </a:cubicBezTo>
                <a:cubicBezTo>
                  <a:pt x="2754224" y="1262865"/>
                  <a:pt x="2766080" y="1260378"/>
                  <a:pt x="2774731" y="1253457"/>
                </a:cubicBezTo>
                <a:cubicBezTo>
                  <a:pt x="2784595" y="1245566"/>
                  <a:pt x="2788745" y="1232436"/>
                  <a:pt x="2795752" y="1221925"/>
                </a:cubicBezTo>
                <a:cubicBezTo>
                  <a:pt x="2788745" y="1211415"/>
                  <a:pt x="2784595" y="1198285"/>
                  <a:pt x="2774731" y="1190394"/>
                </a:cubicBezTo>
                <a:cubicBezTo>
                  <a:pt x="2768427" y="1185351"/>
                  <a:pt x="2703187" y="1169487"/>
                  <a:pt x="2701158" y="1169374"/>
                </a:cubicBezTo>
                <a:cubicBezTo>
                  <a:pt x="2589166" y="1163152"/>
                  <a:pt x="2476937" y="1162367"/>
                  <a:pt x="2364827" y="1158863"/>
                </a:cubicBezTo>
                <a:cubicBezTo>
                  <a:pt x="2273737" y="1162367"/>
                  <a:pt x="2182432" y="1162200"/>
                  <a:pt x="2091558" y="1169374"/>
                </a:cubicBezTo>
                <a:cubicBezTo>
                  <a:pt x="1943791" y="1181040"/>
                  <a:pt x="2008913" y="1187186"/>
                  <a:pt x="1912883" y="1200905"/>
                </a:cubicBezTo>
                <a:cubicBezTo>
                  <a:pt x="1881477" y="1205392"/>
                  <a:pt x="1849820" y="1207912"/>
                  <a:pt x="1818289" y="1211415"/>
                </a:cubicBezTo>
                <a:cubicBezTo>
                  <a:pt x="1737710" y="1207912"/>
                  <a:pt x="1656987" y="1206863"/>
                  <a:pt x="1576552" y="1200905"/>
                </a:cubicBezTo>
                <a:cubicBezTo>
                  <a:pt x="1562146" y="1199838"/>
                  <a:pt x="1548346" y="1194545"/>
                  <a:pt x="1534510" y="1190394"/>
                </a:cubicBezTo>
                <a:cubicBezTo>
                  <a:pt x="1513287" y="1184027"/>
                  <a:pt x="1471448" y="1169374"/>
                  <a:pt x="1471448" y="1169374"/>
                </a:cubicBezTo>
                <a:lnTo>
                  <a:pt x="1313793" y="1064270"/>
                </a:lnTo>
                <a:lnTo>
                  <a:pt x="1282262" y="1043250"/>
                </a:lnTo>
                <a:lnTo>
                  <a:pt x="1250731" y="1022229"/>
                </a:lnTo>
                <a:cubicBezTo>
                  <a:pt x="1243724" y="1001208"/>
                  <a:pt x="1208689" y="966174"/>
                  <a:pt x="1229710" y="959167"/>
                </a:cubicBezTo>
                <a:lnTo>
                  <a:pt x="1292772" y="938146"/>
                </a:lnTo>
                <a:cubicBezTo>
                  <a:pt x="1317296" y="941650"/>
                  <a:pt x="1342053" y="943799"/>
                  <a:pt x="1366345" y="948657"/>
                </a:cubicBezTo>
                <a:cubicBezTo>
                  <a:pt x="1377209" y="950830"/>
                  <a:pt x="1386797" y="959167"/>
                  <a:pt x="1397876" y="959167"/>
                </a:cubicBezTo>
                <a:cubicBezTo>
                  <a:pt x="1450544" y="959167"/>
                  <a:pt x="1503030" y="952857"/>
                  <a:pt x="1555531" y="948657"/>
                </a:cubicBezTo>
                <a:cubicBezTo>
                  <a:pt x="1716034" y="935817"/>
                  <a:pt x="1607019" y="945331"/>
                  <a:pt x="1713186" y="927636"/>
                </a:cubicBezTo>
                <a:cubicBezTo>
                  <a:pt x="1737622" y="923563"/>
                  <a:pt x="1762385" y="921557"/>
                  <a:pt x="1786758" y="917125"/>
                </a:cubicBezTo>
                <a:cubicBezTo>
                  <a:pt x="1874650" y="901144"/>
                  <a:pt x="1801270" y="894632"/>
                  <a:pt x="1954924" y="885594"/>
                </a:cubicBezTo>
                <a:lnTo>
                  <a:pt x="2133600" y="875084"/>
                </a:lnTo>
                <a:cubicBezTo>
                  <a:pt x="2151117" y="871581"/>
                  <a:pt x="2168713" y="868449"/>
                  <a:pt x="2186152" y="864574"/>
                </a:cubicBezTo>
                <a:cubicBezTo>
                  <a:pt x="2220884" y="856856"/>
                  <a:pt x="2244501" y="848083"/>
                  <a:pt x="2280745" y="843553"/>
                </a:cubicBezTo>
                <a:cubicBezTo>
                  <a:pt x="2451790" y="822173"/>
                  <a:pt x="2683172" y="826047"/>
                  <a:pt x="2827283" y="822532"/>
                </a:cubicBezTo>
                <a:cubicBezTo>
                  <a:pt x="2538186" y="726171"/>
                  <a:pt x="2786376" y="801186"/>
                  <a:pt x="2049517" y="812022"/>
                </a:cubicBezTo>
                <a:cubicBezTo>
                  <a:pt x="1963463" y="819193"/>
                  <a:pt x="1811295" y="833043"/>
                  <a:pt x="1734207" y="833043"/>
                </a:cubicBezTo>
                <a:cubicBezTo>
                  <a:pt x="1625544" y="833043"/>
                  <a:pt x="1516993" y="826036"/>
                  <a:pt x="1408386" y="822532"/>
                </a:cubicBezTo>
                <a:cubicBezTo>
                  <a:pt x="1387365" y="819029"/>
                  <a:pt x="1366448" y="814838"/>
                  <a:pt x="1345324" y="812022"/>
                </a:cubicBezTo>
                <a:cubicBezTo>
                  <a:pt x="1313877" y="807829"/>
                  <a:pt x="1281973" y="807025"/>
                  <a:pt x="1250731" y="801512"/>
                </a:cubicBezTo>
                <a:cubicBezTo>
                  <a:pt x="1222280" y="796491"/>
                  <a:pt x="1194676" y="787498"/>
                  <a:pt x="1166648" y="780491"/>
                </a:cubicBezTo>
                <a:cubicBezTo>
                  <a:pt x="1153171" y="777122"/>
                  <a:pt x="1108159" y="767011"/>
                  <a:pt x="1093076" y="759470"/>
                </a:cubicBezTo>
                <a:cubicBezTo>
                  <a:pt x="1024301" y="725083"/>
                  <a:pt x="1099749" y="753410"/>
                  <a:pt x="1030014" y="706919"/>
                </a:cubicBezTo>
                <a:cubicBezTo>
                  <a:pt x="1020796" y="700773"/>
                  <a:pt x="1008392" y="701363"/>
                  <a:pt x="998483" y="696408"/>
                </a:cubicBezTo>
                <a:cubicBezTo>
                  <a:pt x="987185" y="690759"/>
                  <a:pt x="978250" y="681037"/>
                  <a:pt x="966952" y="675388"/>
                </a:cubicBezTo>
                <a:cubicBezTo>
                  <a:pt x="879922" y="631874"/>
                  <a:pt x="994250" y="704096"/>
                  <a:pt x="903889" y="643857"/>
                </a:cubicBezTo>
                <a:cubicBezTo>
                  <a:pt x="881100" y="609673"/>
                  <a:pt x="836274" y="574637"/>
                  <a:pt x="872358" y="528243"/>
                </a:cubicBezTo>
                <a:cubicBezTo>
                  <a:pt x="887868" y="508301"/>
                  <a:pt x="935420" y="486201"/>
                  <a:pt x="935420" y="486201"/>
                </a:cubicBezTo>
                <a:lnTo>
                  <a:pt x="1282262" y="496712"/>
                </a:lnTo>
                <a:cubicBezTo>
                  <a:pt x="1307004" y="497949"/>
                  <a:pt x="1331061" y="507222"/>
                  <a:pt x="1355834" y="507222"/>
                </a:cubicBezTo>
                <a:cubicBezTo>
                  <a:pt x="1453993" y="507222"/>
                  <a:pt x="1552027" y="500215"/>
                  <a:pt x="1650124" y="496712"/>
                </a:cubicBezTo>
                <a:cubicBezTo>
                  <a:pt x="1781404" y="474831"/>
                  <a:pt x="1674367" y="487942"/>
                  <a:pt x="1902372" y="496712"/>
                </a:cubicBezTo>
                <a:lnTo>
                  <a:pt x="2259724" y="507222"/>
                </a:lnTo>
                <a:cubicBezTo>
                  <a:pt x="2464231" y="532785"/>
                  <a:pt x="2370851" y="525385"/>
                  <a:pt x="2743200" y="507222"/>
                </a:cubicBezTo>
                <a:cubicBezTo>
                  <a:pt x="2754266" y="506682"/>
                  <a:pt x="2764221" y="500215"/>
                  <a:pt x="2774731" y="496712"/>
                </a:cubicBezTo>
                <a:cubicBezTo>
                  <a:pt x="2771227" y="486202"/>
                  <a:pt x="2773235" y="471620"/>
                  <a:pt x="2764220" y="465181"/>
                </a:cubicBezTo>
                <a:cubicBezTo>
                  <a:pt x="2744251" y="450917"/>
                  <a:pt x="2662125" y="434822"/>
                  <a:pt x="2638096" y="433650"/>
                </a:cubicBezTo>
                <a:cubicBezTo>
                  <a:pt x="2515571" y="427673"/>
                  <a:pt x="2392855" y="426643"/>
                  <a:pt x="2270234" y="423139"/>
                </a:cubicBezTo>
                <a:cubicBezTo>
                  <a:pt x="1792641" y="343543"/>
                  <a:pt x="2292618" y="423139"/>
                  <a:pt x="956441" y="423139"/>
                </a:cubicBezTo>
                <a:cubicBezTo>
                  <a:pt x="854781" y="423139"/>
                  <a:pt x="753241" y="416132"/>
                  <a:pt x="651641" y="412629"/>
                </a:cubicBezTo>
                <a:cubicBezTo>
                  <a:pt x="536658" y="374303"/>
                  <a:pt x="710815" y="435426"/>
                  <a:pt x="588579" y="381098"/>
                </a:cubicBezTo>
                <a:cubicBezTo>
                  <a:pt x="568331" y="372099"/>
                  <a:pt x="543954" y="372368"/>
                  <a:pt x="525517" y="360077"/>
                </a:cubicBezTo>
                <a:cubicBezTo>
                  <a:pt x="515007" y="353070"/>
                  <a:pt x="505284" y="344706"/>
                  <a:pt x="493986" y="339057"/>
                </a:cubicBezTo>
                <a:cubicBezTo>
                  <a:pt x="484077" y="334102"/>
                  <a:pt x="472140" y="333926"/>
                  <a:pt x="462455" y="328546"/>
                </a:cubicBezTo>
                <a:cubicBezTo>
                  <a:pt x="440371" y="316277"/>
                  <a:pt x="420414" y="300519"/>
                  <a:pt x="399393" y="286505"/>
                </a:cubicBezTo>
                <a:cubicBezTo>
                  <a:pt x="388883" y="279498"/>
                  <a:pt x="379846" y="269478"/>
                  <a:pt x="367862" y="265484"/>
                </a:cubicBezTo>
                <a:lnTo>
                  <a:pt x="336331" y="254974"/>
                </a:lnTo>
                <a:cubicBezTo>
                  <a:pt x="284084" y="272389"/>
                  <a:pt x="300291" y="272025"/>
                  <a:pt x="220717" y="254974"/>
                </a:cubicBezTo>
                <a:cubicBezTo>
                  <a:pt x="199051" y="250331"/>
                  <a:pt x="157655" y="233953"/>
                  <a:pt x="157655" y="233953"/>
                </a:cubicBezTo>
                <a:cubicBezTo>
                  <a:pt x="107686" y="200640"/>
                  <a:pt x="138110" y="216928"/>
                  <a:pt x="63062" y="191912"/>
                </a:cubicBezTo>
                <a:lnTo>
                  <a:pt x="31531" y="181401"/>
                </a:lnTo>
                <a:lnTo>
                  <a:pt x="0" y="170891"/>
                </a:lnTo>
                <a:cubicBezTo>
                  <a:pt x="3503" y="153374"/>
                  <a:pt x="4237" y="135066"/>
                  <a:pt x="10510" y="118339"/>
                </a:cubicBezTo>
                <a:cubicBezTo>
                  <a:pt x="19619" y="94048"/>
                  <a:pt x="39939" y="76065"/>
                  <a:pt x="63062" y="65788"/>
                </a:cubicBezTo>
                <a:cubicBezTo>
                  <a:pt x="136078" y="33337"/>
                  <a:pt x="172848" y="40251"/>
                  <a:pt x="262758" y="34257"/>
                </a:cubicBezTo>
                <a:lnTo>
                  <a:pt x="441434" y="23746"/>
                </a:lnTo>
                <a:lnTo>
                  <a:pt x="798786" y="13236"/>
                </a:lnTo>
                <a:cubicBezTo>
                  <a:pt x="1016879" y="-4940"/>
                  <a:pt x="946621" y="-3876"/>
                  <a:pt x="1271752" y="13236"/>
                </a:cubicBezTo>
                <a:cubicBezTo>
                  <a:pt x="1289591" y="14175"/>
                  <a:pt x="1306727" y="20550"/>
                  <a:pt x="1324303" y="23746"/>
                </a:cubicBezTo>
                <a:cubicBezTo>
                  <a:pt x="1345270" y="27558"/>
                  <a:pt x="1366113" y="32683"/>
                  <a:pt x="1387365" y="34257"/>
                </a:cubicBezTo>
                <a:cubicBezTo>
                  <a:pt x="1460820" y="39698"/>
                  <a:pt x="1534510" y="41264"/>
                  <a:pt x="1608083" y="44767"/>
                </a:cubicBezTo>
                <a:cubicBezTo>
                  <a:pt x="1636110" y="48270"/>
                  <a:pt x="1664003" y="53111"/>
                  <a:pt x="1692165" y="55277"/>
                </a:cubicBezTo>
                <a:cubicBezTo>
                  <a:pt x="1755139" y="60121"/>
                  <a:pt x="1818680" y="57954"/>
                  <a:pt x="1881352" y="65788"/>
                </a:cubicBezTo>
                <a:cubicBezTo>
                  <a:pt x="1903339" y="68536"/>
                  <a:pt x="1922918" y="81434"/>
                  <a:pt x="1944414" y="86808"/>
                </a:cubicBezTo>
                <a:cubicBezTo>
                  <a:pt x="2000144" y="100742"/>
                  <a:pt x="1982512" y="97521"/>
                  <a:pt x="2049517" y="107829"/>
                </a:cubicBezTo>
                <a:cubicBezTo>
                  <a:pt x="2074002" y="111596"/>
                  <a:pt x="2098452" y="115746"/>
                  <a:pt x="2123089" y="118339"/>
                </a:cubicBezTo>
                <a:cubicBezTo>
                  <a:pt x="2273162" y="134136"/>
                  <a:pt x="2249740" y="125391"/>
                  <a:pt x="2417379" y="139360"/>
                </a:cubicBezTo>
                <a:cubicBezTo>
                  <a:pt x="2574790" y="152477"/>
                  <a:pt x="2434168" y="149870"/>
                  <a:pt x="2564524" y="14987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任意形状 16">
            <a:extLst>
              <a:ext uri="{FF2B5EF4-FFF2-40B4-BE49-F238E27FC236}">
                <a16:creationId xmlns:a16="http://schemas.microsoft.com/office/drawing/2014/main" id="{51E84FD0-5443-A1B2-D318-A6618A7DC5C1}"/>
              </a:ext>
            </a:extLst>
          </p:cNvPr>
          <p:cNvSpPr/>
          <p:nvPr/>
        </p:nvSpPr>
        <p:spPr>
          <a:xfrm>
            <a:off x="5286703" y="2575034"/>
            <a:ext cx="210207" cy="336332"/>
          </a:xfrm>
          <a:custGeom>
            <a:avLst/>
            <a:gdLst>
              <a:gd name="connsiteX0" fmla="*/ 0 w 210207"/>
              <a:gd name="connsiteY0" fmla="*/ 0 h 336332"/>
              <a:gd name="connsiteX1" fmla="*/ 73573 w 210207"/>
              <a:gd name="connsiteY1" fmla="*/ 52552 h 336332"/>
              <a:gd name="connsiteX2" fmla="*/ 94594 w 210207"/>
              <a:gd name="connsiteY2" fmla="*/ 84083 h 336332"/>
              <a:gd name="connsiteX3" fmla="*/ 157656 w 210207"/>
              <a:gd name="connsiteY3" fmla="*/ 126125 h 336332"/>
              <a:gd name="connsiteX4" fmla="*/ 178676 w 210207"/>
              <a:gd name="connsiteY4" fmla="*/ 157656 h 336332"/>
              <a:gd name="connsiteX5" fmla="*/ 210207 w 210207"/>
              <a:gd name="connsiteY5" fmla="*/ 168166 h 336332"/>
              <a:gd name="connsiteX6" fmla="*/ 147145 w 210207"/>
              <a:gd name="connsiteY6" fmla="*/ 199697 h 336332"/>
              <a:gd name="connsiteX7" fmla="*/ 115614 w 210207"/>
              <a:gd name="connsiteY7" fmla="*/ 220718 h 336332"/>
              <a:gd name="connsiteX8" fmla="*/ 94594 w 210207"/>
              <a:gd name="connsiteY8" fmla="*/ 252249 h 336332"/>
              <a:gd name="connsiteX9" fmla="*/ 63063 w 210207"/>
              <a:gd name="connsiteY9" fmla="*/ 262759 h 336332"/>
              <a:gd name="connsiteX10" fmla="*/ 52552 w 210207"/>
              <a:gd name="connsiteY10" fmla="*/ 294290 h 336332"/>
              <a:gd name="connsiteX11" fmla="*/ 10511 w 210207"/>
              <a:gd name="connsiteY11" fmla="*/ 336332 h 336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10207" h="336332">
                <a:moveTo>
                  <a:pt x="0" y="0"/>
                </a:moveTo>
                <a:cubicBezTo>
                  <a:pt x="24524" y="17517"/>
                  <a:pt x="51048" y="32529"/>
                  <a:pt x="73573" y="52552"/>
                </a:cubicBezTo>
                <a:cubicBezTo>
                  <a:pt x="83014" y="60944"/>
                  <a:pt x="85088" y="75765"/>
                  <a:pt x="94594" y="84083"/>
                </a:cubicBezTo>
                <a:cubicBezTo>
                  <a:pt x="113607" y="100719"/>
                  <a:pt x="157656" y="126125"/>
                  <a:pt x="157656" y="126125"/>
                </a:cubicBezTo>
                <a:cubicBezTo>
                  <a:pt x="164663" y="136635"/>
                  <a:pt x="168812" y="149765"/>
                  <a:pt x="178676" y="157656"/>
                </a:cubicBezTo>
                <a:cubicBezTo>
                  <a:pt x="187327" y="164577"/>
                  <a:pt x="210207" y="157087"/>
                  <a:pt x="210207" y="168166"/>
                </a:cubicBezTo>
                <a:cubicBezTo>
                  <a:pt x="210207" y="181750"/>
                  <a:pt x="154921" y="197105"/>
                  <a:pt x="147145" y="199697"/>
                </a:cubicBezTo>
                <a:cubicBezTo>
                  <a:pt x="136635" y="206704"/>
                  <a:pt x="124546" y="211786"/>
                  <a:pt x="115614" y="220718"/>
                </a:cubicBezTo>
                <a:cubicBezTo>
                  <a:pt x="106682" y="229650"/>
                  <a:pt x="104458" y="244358"/>
                  <a:pt x="94594" y="252249"/>
                </a:cubicBezTo>
                <a:cubicBezTo>
                  <a:pt x="85943" y="259170"/>
                  <a:pt x="73573" y="259256"/>
                  <a:pt x="63063" y="262759"/>
                </a:cubicBezTo>
                <a:cubicBezTo>
                  <a:pt x="59559" y="273269"/>
                  <a:pt x="59473" y="285639"/>
                  <a:pt x="52552" y="294290"/>
                </a:cubicBezTo>
                <a:cubicBezTo>
                  <a:pt x="-15086" y="378836"/>
                  <a:pt x="45020" y="267311"/>
                  <a:pt x="10511" y="336332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5410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EC640A0-1938-7144-DF63-0CC415E5C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z="4000"/>
              <a:t>动态规划算法实现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346B5CB-B41F-EF63-036B-FF58B793EC03}"/>
              </a:ext>
            </a:extLst>
          </p:cNvPr>
          <p:cNvSpPr txBox="1"/>
          <p:nvPr/>
        </p:nvSpPr>
        <p:spPr>
          <a:xfrm>
            <a:off x="590719" y="233050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LPS(str){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n = len(str) # </a:t>
            </a:r>
            <a:r>
              <a:rPr kumimoji="1" lang="zh-CN" altLang="en-US" sz="1000"/>
              <a:t>求出字符串长度</a:t>
            </a:r>
            <a:endParaRPr kumimoji="1" lang="en-US" altLang="zh-CN" sz="1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dp = [n][n] # </a:t>
            </a:r>
            <a:r>
              <a:rPr kumimoji="1" lang="zh-CN" altLang="en-US" sz="1000"/>
              <a:t>形成</a:t>
            </a:r>
            <a:r>
              <a:rPr kumimoji="1" lang="en-US" altLang="zh-CN" sz="1000"/>
              <a:t>dp</a:t>
            </a:r>
            <a:r>
              <a:rPr kumimoji="1" lang="zh-CN" altLang="en-US" sz="1000"/>
              <a:t>表，初始化都是</a:t>
            </a:r>
            <a:r>
              <a:rPr kumimoji="1" lang="en-US" altLang="zh-CN" sz="1000"/>
              <a:t>0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for (L=N-1;L &gt;=0; L--){# L</a:t>
            </a:r>
            <a:r>
              <a:rPr kumimoji="1" lang="zh-CN" altLang="en-US" sz="1000"/>
              <a:t>从高到底逆序递归，</a:t>
            </a:r>
            <a:endParaRPr kumimoji="1" lang="en-US" altLang="zh-CN" sz="1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# </a:t>
            </a:r>
            <a:r>
              <a:rPr kumimoji="1" lang="zh-CN" altLang="en-US" sz="1000"/>
              <a:t>这是经验总结</a:t>
            </a:r>
            <a:endParaRPr kumimoji="1" lang="en-US" altLang="zh-CN" sz="1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dp[L][L] = 1 # base case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for(R = L+1; R &lt; N; R++){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    P1 = dp[L+1][R]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    P2 = dp[L][R-1]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    P3 = dp[L+1][R-1]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    if str[L] == str[R] 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       P3 = P3+2 # </a:t>
            </a:r>
            <a:r>
              <a:rPr kumimoji="1" lang="zh-CN" altLang="en-US" sz="1000"/>
              <a:t>表明出现回文</a:t>
            </a:r>
            <a:endParaRPr kumimoji="1" lang="en-US" altLang="zh-CN" sz="1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     dp[L][R] = max(P1,P2,P3)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    }</a:t>
            </a:r>
            <a:br>
              <a:rPr kumimoji="1" lang="en-US" altLang="zh-CN" sz="1000"/>
            </a:br>
            <a:r>
              <a:rPr kumimoji="1" lang="en-US" altLang="zh-CN" sz="1000"/>
              <a:t>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  return dp[0][n-1] # </a:t>
            </a:r>
            <a:r>
              <a:rPr kumimoji="1" lang="zh-CN" altLang="en-US" sz="1000"/>
              <a:t>返回 </a:t>
            </a:r>
            <a:r>
              <a:rPr kumimoji="1" lang="en-US" altLang="zh-CN" sz="1000"/>
              <a:t>end-case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1000"/>
              <a:t>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4D611F-739D-598F-EB3D-FD87544E71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653" b="2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0F99A5-6B13-FF50-AE16-C088EB5D1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402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714CF6-85DE-F90D-7179-F020EF998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247" y="194063"/>
            <a:ext cx="10515600" cy="591316"/>
          </a:xfrm>
        </p:spPr>
        <p:txBody>
          <a:bodyPr>
            <a:normAutofit fontScale="90000"/>
          </a:bodyPr>
          <a:lstStyle/>
          <a:p>
            <a:r>
              <a:rPr kumimoji="1" lang="en-US" altLang="zh-CN"/>
              <a:t>LPS</a:t>
            </a:r>
            <a:r>
              <a:rPr kumimoji="1" lang="zh-CN" altLang="en-US"/>
              <a:t>动态</a:t>
            </a:r>
            <a:r>
              <a:rPr kumimoji="1" lang="zh-CN" altLang="en-US" dirty="0"/>
              <a:t>规划可视化运算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B39E345F-29E2-60C7-B49C-F6E632D155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422434"/>
              </p:ext>
            </p:extLst>
          </p:nvPr>
        </p:nvGraphicFramePr>
        <p:xfrm>
          <a:off x="524775" y="956442"/>
          <a:ext cx="613453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922">
                  <a:extLst>
                    <a:ext uri="{9D8B030D-6E8A-4147-A177-3AD203B41FA5}">
                      <a16:colId xmlns:a16="http://schemas.microsoft.com/office/drawing/2014/main" val="3506981812"/>
                    </a:ext>
                  </a:extLst>
                </a:gridCol>
                <a:gridCol w="512257">
                  <a:extLst>
                    <a:ext uri="{9D8B030D-6E8A-4147-A177-3AD203B41FA5}">
                      <a16:colId xmlns:a16="http://schemas.microsoft.com/office/drawing/2014/main" val="1736918279"/>
                    </a:ext>
                  </a:extLst>
                </a:gridCol>
                <a:gridCol w="474876">
                  <a:extLst>
                    <a:ext uri="{9D8B030D-6E8A-4147-A177-3AD203B41FA5}">
                      <a16:colId xmlns:a16="http://schemas.microsoft.com/office/drawing/2014/main" val="2165025007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8562509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409809060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390815103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18335532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257505456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82312181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86719391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9453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5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下标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32227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DB017E44-A1C8-2062-64EF-9A03DF1EAFA3}"/>
              </a:ext>
            </a:extLst>
          </p:cNvPr>
          <p:cNvSpPr txBox="1"/>
          <p:nvPr/>
        </p:nvSpPr>
        <p:spPr>
          <a:xfrm>
            <a:off x="6779173" y="382316"/>
            <a:ext cx="50738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</a:rPr>
              <a:t>注意，这里为了更好的显示运算过程，</a:t>
            </a:r>
            <a:r>
              <a:rPr kumimoji="1" lang="en-US" altLang="zh-CN" dirty="0">
                <a:solidFill>
                  <a:srgbClr val="C00000"/>
                </a:solidFill>
              </a:rPr>
              <a:t>str[3]</a:t>
            </a:r>
            <a:r>
              <a:rPr kumimoji="1" lang="zh-CN" altLang="en-US" dirty="0">
                <a:solidFill>
                  <a:srgbClr val="C00000"/>
                </a:solidFill>
              </a:rPr>
              <a:t>位置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r>
              <a:rPr kumimoji="1" lang="zh-CN" altLang="en-US" dirty="0">
                <a:solidFill>
                  <a:srgbClr val="C00000"/>
                </a:solidFill>
              </a:rPr>
              <a:t>改成了</a:t>
            </a:r>
            <a:r>
              <a:rPr kumimoji="1" lang="en-US" altLang="zh-CN" dirty="0">
                <a:solidFill>
                  <a:srgbClr val="C00000"/>
                </a:solidFill>
              </a:rPr>
              <a:t>3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graphicFrame>
        <p:nvGraphicFramePr>
          <p:cNvPr id="5" name="表格 7">
            <a:extLst>
              <a:ext uri="{FF2B5EF4-FFF2-40B4-BE49-F238E27FC236}">
                <a16:creationId xmlns:a16="http://schemas.microsoft.com/office/drawing/2014/main" id="{4D873CCF-7CD8-FF89-0EEA-D3085710B7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5007532"/>
              </p:ext>
            </p:extLst>
          </p:nvPr>
        </p:nvGraphicFramePr>
        <p:xfrm>
          <a:off x="524775" y="1968253"/>
          <a:ext cx="5785681" cy="4079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971">
                  <a:extLst>
                    <a:ext uri="{9D8B030D-6E8A-4147-A177-3AD203B41FA5}">
                      <a16:colId xmlns:a16="http://schemas.microsoft.com/office/drawing/2014/main" val="1221068376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946076082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351037341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879199930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218468079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31483727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141006355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4042192495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531031796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2031028829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2175350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459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937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972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2801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5413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6661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628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7855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3244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149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005275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90C908CE-4A1C-C007-F0A1-5931E1A9DAFF}"/>
              </a:ext>
            </a:extLst>
          </p:cNvPr>
          <p:cNvSpPr txBox="1"/>
          <p:nvPr/>
        </p:nvSpPr>
        <p:spPr>
          <a:xfrm>
            <a:off x="6821214" y="1954924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</a:rPr>
              <a:t>开始</a:t>
            </a:r>
            <a:r>
              <a:rPr kumimoji="1" lang="en-US" altLang="zh-CN" dirty="0">
                <a:solidFill>
                  <a:srgbClr val="C00000"/>
                </a:solidFill>
              </a:rPr>
              <a:t>base-case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BE77656-E9A7-331D-E95D-33F2E0A45A84}"/>
              </a:ext>
            </a:extLst>
          </p:cNvPr>
          <p:cNvGrpSpPr/>
          <p:nvPr/>
        </p:nvGrpSpPr>
        <p:grpSpPr>
          <a:xfrm>
            <a:off x="1173892" y="2324256"/>
            <a:ext cx="4950649" cy="3723237"/>
            <a:chOff x="1173892" y="2324256"/>
            <a:chExt cx="4950649" cy="3723237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7362B5A-4120-1C0B-1FDA-B5C228B8894D}"/>
                </a:ext>
              </a:extLst>
            </p:cNvPr>
            <p:cNvSpPr txBox="1"/>
            <p:nvPr/>
          </p:nvSpPr>
          <p:spPr>
            <a:xfrm>
              <a:off x="1173892" y="2324256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02348C9-829C-A162-B2C8-472B2694CF55}"/>
                </a:ext>
              </a:extLst>
            </p:cNvPr>
            <p:cNvSpPr txBox="1"/>
            <p:nvPr/>
          </p:nvSpPr>
          <p:spPr>
            <a:xfrm>
              <a:off x="1696995" y="2693588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E72E4EB5-4599-8120-A0D1-F9503E490BC8}"/>
                </a:ext>
              </a:extLst>
            </p:cNvPr>
            <p:cNvSpPr txBox="1"/>
            <p:nvPr/>
          </p:nvSpPr>
          <p:spPr>
            <a:xfrm>
              <a:off x="2220098" y="3059668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1CF5FF0-5CA7-2930-3153-A329BA7AC903}"/>
                </a:ext>
              </a:extLst>
            </p:cNvPr>
            <p:cNvSpPr txBox="1"/>
            <p:nvPr/>
          </p:nvSpPr>
          <p:spPr>
            <a:xfrm>
              <a:off x="2743201" y="3429000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CDDD936-3D30-4C3B-BA46-E021A3D50178}"/>
                </a:ext>
              </a:extLst>
            </p:cNvPr>
            <p:cNvSpPr txBox="1"/>
            <p:nvPr/>
          </p:nvSpPr>
          <p:spPr>
            <a:xfrm>
              <a:off x="3264368" y="3823207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A988110-62A0-3E8E-E5CA-0D54D8D9E12E}"/>
                </a:ext>
              </a:extLst>
            </p:cNvPr>
            <p:cNvSpPr txBox="1"/>
            <p:nvPr/>
          </p:nvSpPr>
          <p:spPr>
            <a:xfrm>
              <a:off x="3810000" y="419253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FD0FE39-302E-81D0-F76C-F144FE3FDE65}"/>
                </a:ext>
              </a:extLst>
            </p:cNvPr>
            <p:cNvSpPr txBox="1"/>
            <p:nvPr/>
          </p:nvSpPr>
          <p:spPr>
            <a:xfrm>
              <a:off x="4370049" y="4561871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4247A2E-2B94-05C8-38C2-E03BB93FC5B4}"/>
                </a:ext>
              </a:extLst>
            </p:cNvPr>
            <p:cNvSpPr txBox="1"/>
            <p:nvPr/>
          </p:nvSpPr>
          <p:spPr>
            <a:xfrm>
              <a:off x="4800840" y="4931203"/>
              <a:ext cx="306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DB5A669-F144-ABE2-0610-3D6C2CAA4D8B}"/>
                </a:ext>
              </a:extLst>
            </p:cNvPr>
            <p:cNvSpPr txBox="1"/>
            <p:nvPr/>
          </p:nvSpPr>
          <p:spPr>
            <a:xfrm>
              <a:off x="5325639" y="5363176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37B4A12-7C50-C8DF-7D95-F122C5EA70F5}"/>
                </a:ext>
              </a:extLst>
            </p:cNvPr>
            <p:cNvSpPr txBox="1"/>
            <p:nvPr/>
          </p:nvSpPr>
          <p:spPr>
            <a:xfrm>
              <a:off x="5818047" y="5678161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E6601B55-6877-F7EE-DA2F-40BEE499BBA9}"/>
              </a:ext>
            </a:extLst>
          </p:cNvPr>
          <p:cNvGrpSpPr/>
          <p:nvPr/>
        </p:nvGrpSpPr>
        <p:grpSpPr>
          <a:xfrm>
            <a:off x="3810000" y="3800907"/>
            <a:ext cx="2314541" cy="1868960"/>
            <a:chOff x="3810000" y="3800907"/>
            <a:chExt cx="2314541" cy="1868960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2B13FB9-5886-CA30-5D8D-432715458F31}"/>
                </a:ext>
              </a:extLst>
            </p:cNvPr>
            <p:cNvSpPr txBox="1"/>
            <p:nvPr/>
          </p:nvSpPr>
          <p:spPr>
            <a:xfrm>
              <a:off x="5818047" y="5300535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4670A6D-6E99-3590-1440-B5A7ED6F119F}"/>
                </a:ext>
              </a:extLst>
            </p:cNvPr>
            <p:cNvSpPr txBox="1"/>
            <p:nvPr/>
          </p:nvSpPr>
          <p:spPr>
            <a:xfrm>
              <a:off x="5325639" y="4931203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84E0A695-4E24-8386-B2D1-EDD96B74215A}"/>
                </a:ext>
              </a:extLst>
            </p:cNvPr>
            <p:cNvSpPr txBox="1"/>
            <p:nvPr/>
          </p:nvSpPr>
          <p:spPr>
            <a:xfrm>
              <a:off x="4801570" y="4561871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96504FD-76EB-2483-4BC6-15446F20AAE3}"/>
                </a:ext>
              </a:extLst>
            </p:cNvPr>
            <p:cNvSpPr txBox="1"/>
            <p:nvPr/>
          </p:nvSpPr>
          <p:spPr>
            <a:xfrm>
              <a:off x="4346187" y="419253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7A58D50-5F1B-D014-97D6-F07CA375D738}"/>
                </a:ext>
              </a:extLst>
            </p:cNvPr>
            <p:cNvSpPr txBox="1"/>
            <p:nvPr/>
          </p:nvSpPr>
          <p:spPr>
            <a:xfrm>
              <a:off x="3810000" y="3800907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265CBEB-7FF4-D436-00A5-0E1F7EFFA766}"/>
              </a:ext>
            </a:extLst>
          </p:cNvPr>
          <p:cNvGrpSpPr/>
          <p:nvPr/>
        </p:nvGrpSpPr>
        <p:grpSpPr>
          <a:xfrm>
            <a:off x="2763737" y="3109269"/>
            <a:ext cx="850133" cy="689063"/>
            <a:chOff x="2763737" y="3109269"/>
            <a:chExt cx="850133" cy="689063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4F57CAA-C5F9-E3C3-CD22-9B8FA335063E}"/>
                </a:ext>
              </a:extLst>
            </p:cNvPr>
            <p:cNvSpPr txBox="1"/>
            <p:nvPr/>
          </p:nvSpPr>
          <p:spPr>
            <a:xfrm>
              <a:off x="3307376" y="3429000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C00000"/>
                  </a:solidFill>
                </a:rPr>
                <a:t>2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7EC2F4F4-D5BE-1388-7B30-A4827D041FE8}"/>
                </a:ext>
              </a:extLst>
            </p:cNvPr>
            <p:cNvSpPr txBox="1"/>
            <p:nvPr/>
          </p:nvSpPr>
          <p:spPr>
            <a:xfrm>
              <a:off x="2763737" y="3109269"/>
              <a:ext cx="306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solidFill>
                    <a:srgbClr val="C00000"/>
                  </a:solidFill>
                </a:rPr>
                <a:t>2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E732DEA-5D94-64A6-CF4D-BBF30D32FB38}"/>
              </a:ext>
            </a:extLst>
          </p:cNvPr>
          <p:cNvGrpSpPr/>
          <p:nvPr/>
        </p:nvGrpSpPr>
        <p:grpSpPr>
          <a:xfrm>
            <a:off x="1696995" y="2336274"/>
            <a:ext cx="829597" cy="738664"/>
            <a:chOff x="1696995" y="2336274"/>
            <a:chExt cx="829597" cy="738664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70B5347-1E8E-4645-48B9-191B886AD7C5}"/>
                </a:ext>
              </a:extLst>
            </p:cNvPr>
            <p:cNvSpPr txBox="1"/>
            <p:nvPr/>
          </p:nvSpPr>
          <p:spPr>
            <a:xfrm>
              <a:off x="2220098" y="2705606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63E60A67-8D43-9851-95B0-E40D3B398DEC}"/>
                </a:ext>
              </a:extLst>
            </p:cNvPr>
            <p:cNvSpPr txBox="1"/>
            <p:nvPr/>
          </p:nvSpPr>
          <p:spPr>
            <a:xfrm>
              <a:off x="1696995" y="2336274"/>
              <a:ext cx="306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1</a:t>
              </a:r>
              <a:endParaRPr kumimoji="1" lang="zh-CN" altLang="en-US" dirty="0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91ED018-2A58-B603-C849-443353671034}"/>
              </a:ext>
            </a:extLst>
          </p:cNvPr>
          <p:cNvGrpSpPr/>
          <p:nvPr/>
        </p:nvGrpSpPr>
        <p:grpSpPr>
          <a:xfrm>
            <a:off x="5581394" y="5070432"/>
            <a:ext cx="424070" cy="397565"/>
            <a:chOff x="5420139" y="5221357"/>
            <a:chExt cx="424070" cy="397565"/>
          </a:xfrm>
        </p:grpSpPr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FE511E18-4486-77E0-4536-FC9CE877D59D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线箭头连接符 32">
              <a:extLst>
                <a:ext uri="{FF2B5EF4-FFF2-40B4-BE49-F238E27FC236}">
                  <a16:creationId xmlns:a16="http://schemas.microsoft.com/office/drawing/2014/main" id="{39E6D334-DD79-8E7B-EC02-178B35D537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899749B2-BA06-0F67-27F9-C3E8A4F58B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CE51B533-B868-34CD-D7EF-C531BE0B4914}"/>
              </a:ext>
            </a:extLst>
          </p:cNvPr>
          <p:cNvSpPr txBox="1"/>
          <p:nvPr/>
        </p:nvSpPr>
        <p:spPr>
          <a:xfrm>
            <a:off x="5851466" y="495598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9B16A6FB-99BE-0B10-E101-DFA6D29F4D21}"/>
              </a:ext>
            </a:extLst>
          </p:cNvPr>
          <p:cNvGrpSpPr/>
          <p:nvPr/>
        </p:nvGrpSpPr>
        <p:grpSpPr>
          <a:xfrm>
            <a:off x="5088985" y="4718304"/>
            <a:ext cx="424070" cy="397565"/>
            <a:chOff x="5420139" y="5221357"/>
            <a:chExt cx="424070" cy="397565"/>
          </a:xfrm>
        </p:grpSpPr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EA56B0F1-9871-39FB-1826-D3189D8E18FF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线箭头连接符 37">
              <a:extLst>
                <a:ext uri="{FF2B5EF4-FFF2-40B4-BE49-F238E27FC236}">
                  <a16:creationId xmlns:a16="http://schemas.microsoft.com/office/drawing/2014/main" id="{BC2E926B-BEC4-3739-F22C-E8A4748CAC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4F2B51FD-9638-EE65-8634-A4F3D4FECA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F8B78E8E-C496-2108-7C30-5E0432BF65C3}"/>
              </a:ext>
            </a:extLst>
          </p:cNvPr>
          <p:cNvSpPr txBox="1"/>
          <p:nvPr/>
        </p:nvSpPr>
        <p:spPr>
          <a:xfrm>
            <a:off x="5392475" y="456419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E8372622-759C-4F55-7D98-48A3CFAF8E3B}"/>
              </a:ext>
            </a:extLst>
          </p:cNvPr>
          <p:cNvGrpSpPr/>
          <p:nvPr/>
        </p:nvGrpSpPr>
        <p:grpSpPr>
          <a:xfrm>
            <a:off x="5549840" y="4743087"/>
            <a:ext cx="424070" cy="397565"/>
            <a:chOff x="5420139" y="5221357"/>
            <a:chExt cx="424070" cy="397565"/>
          </a:xfrm>
        </p:grpSpPr>
        <p:cxnSp>
          <p:nvCxnSpPr>
            <p:cNvPr id="115" name="直线箭头连接符 114">
              <a:extLst>
                <a:ext uri="{FF2B5EF4-FFF2-40B4-BE49-F238E27FC236}">
                  <a16:creationId xmlns:a16="http://schemas.microsoft.com/office/drawing/2014/main" id="{6EC25990-A89E-A9E9-E4DD-8F0C6332DCEA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线箭头连接符 115">
              <a:extLst>
                <a:ext uri="{FF2B5EF4-FFF2-40B4-BE49-F238E27FC236}">
                  <a16:creationId xmlns:a16="http://schemas.microsoft.com/office/drawing/2014/main" id="{CA1ADC4F-B188-7E02-1101-82C8CE0614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线箭头连接符 116">
              <a:extLst>
                <a:ext uri="{FF2B5EF4-FFF2-40B4-BE49-F238E27FC236}">
                  <a16:creationId xmlns:a16="http://schemas.microsoft.com/office/drawing/2014/main" id="{445C16E8-55A9-DFB3-A174-09B440762C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文本框 117">
            <a:extLst>
              <a:ext uri="{FF2B5EF4-FFF2-40B4-BE49-F238E27FC236}">
                <a16:creationId xmlns:a16="http://schemas.microsoft.com/office/drawing/2014/main" id="{6350E222-FB23-8295-A328-C26CAA80E65D}"/>
              </a:ext>
            </a:extLst>
          </p:cNvPr>
          <p:cNvSpPr txBox="1"/>
          <p:nvPr/>
        </p:nvSpPr>
        <p:spPr>
          <a:xfrm>
            <a:off x="5939022" y="455971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A4996163-B086-D366-C162-BB1591D48AA0}"/>
              </a:ext>
            </a:extLst>
          </p:cNvPr>
          <p:cNvGrpSpPr/>
          <p:nvPr/>
        </p:nvGrpSpPr>
        <p:grpSpPr>
          <a:xfrm>
            <a:off x="4432055" y="4434437"/>
            <a:ext cx="424070" cy="397565"/>
            <a:chOff x="5420139" y="5221357"/>
            <a:chExt cx="424070" cy="397565"/>
          </a:xfrm>
        </p:grpSpPr>
        <p:cxnSp>
          <p:nvCxnSpPr>
            <p:cNvPr id="120" name="直线箭头连接符 119">
              <a:extLst>
                <a:ext uri="{FF2B5EF4-FFF2-40B4-BE49-F238E27FC236}">
                  <a16:creationId xmlns:a16="http://schemas.microsoft.com/office/drawing/2014/main" id="{09ADCAF0-8A73-EF14-E7F2-30490D864E13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线箭头连接符 120">
              <a:extLst>
                <a:ext uri="{FF2B5EF4-FFF2-40B4-BE49-F238E27FC236}">
                  <a16:creationId xmlns:a16="http://schemas.microsoft.com/office/drawing/2014/main" id="{107D4A79-7CFE-2E9A-10C5-BC4CE303C7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线箭头连接符 121">
              <a:extLst>
                <a:ext uri="{FF2B5EF4-FFF2-40B4-BE49-F238E27FC236}">
                  <a16:creationId xmlns:a16="http://schemas.microsoft.com/office/drawing/2014/main" id="{0E152B93-EEAF-4000-BF5E-F1C1AA9CB7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3" name="文本框 122">
            <a:extLst>
              <a:ext uri="{FF2B5EF4-FFF2-40B4-BE49-F238E27FC236}">
                <a16:creationId xmlns:a16="http://schemas.microsoft.com/office/drawing/2014/main" id="{EB383F20-FB46-752D-B61C-D535E24A5AA4}"/>
              </a:ext>
            </a:extLst>
          </p:cNvPr>
          <p:cNvSpPr txBox="1"/>
          <p:nvPr/>
        </p:nvSpPr>
        <p:spPr>
          <a:xfrm>
            <a:off x="4822905" y="420017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124" name="组合 123">
            <a:extLst>
              <a:ext uri="{FF2B5EF4-FFF2-40B4-BE49-F238E27FC236}">
                <a16:creationId xmlns:a16="http://schemas.microsoft.com/office/drawing/2014/main" id="{21A5E280-3334-7B74-6A29-E9FC571F4A60}"/>
              </a:ext>
            </a:extLst>
          </p:cNvPr>
          <p:cNvGrpSpPr/>
          <p:nvPr/>
        </p:nvGrpSpPr>
        <p:grpSpPr>
          <a:xfrm>
            <a:off x="5028735" y="4413578"/>
            <a:ext cx="424070" cy="397565"/>
            <a:chOff x="5420139" y="5221357"/>
            <a:chExt cx="424070" cy="397565"/>
          </a:xfrm>
        </p:grpSpPr>
        <p:cxnSp>
          <p:nvCxnSpPr>
            <p:cNvPr id="125" name="直线箭头连接符 124">
              <a:extLst>
                <a:ext uri="{FF2B5EF4-FFF2-40B4-BE49-F238E27FC236}">
                  <a16:creationId xmlns:a16="http://schemas.microsoft.com/office/drawing/2014/main" id="{EBBDC52E-820F-9272-B160-2CCABD14147B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线箭头连接符 125">
              <a:extLst>
                <a:ext uri="{FF2B5EF4-FFF2-40B4-BE49-F238E27FC236}">
                  <a16:creationId xmlns:a16="http://schemas.microsoft.com/office/drawing/2014/main" id="{1DA77ACF-409C-2F51-2B38-C2D1DA7CD3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线箭头连接符 126">
              <a:extLst>
                <a:ext uri="{FF2B5EF4-FFF2-40B4-BE49-F238E27FC236}">
                  <a16:creationId xmlns:a16="http://schemas.microsoft.com/office/drawing/2014/main" id="{45BB1389-88EA-3BEB-CBA6-6622ACB4E9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3799" y="5289413"/>
              <a:ext cx="10410" cy="27560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1" name="文本框 130">
            <a:extLst>
              <a:ext uri="{FF2B5EF4-FFF2-40B4-BE49-F238E27FC236}">
                <a16:creationId xmlns:a16="http://schemas.microsoft.com/office/drawing/2014/main" id="{7AA46510-E304-99F6-049F-B141359D62E2}"/>
              </a:ext>
            </a:extLst>
          </p:cNvPr>
          <p:cNvSpPr txBox="1"/>
          <p:nvPr/>
        </p:nvSpPr>
        <p:spPr>
          <a:xfrm>
            <a:off x="5352141" y="419253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132" name="组合 131">
            <a:extLst>
              <a:ext uri="{FF2B5EF4-FFF2-40B4-BE49-F238E27FC236}">
                <a16:creationId xmlns:a16="http://schemas.microsoft.com/office/drawing/2014/main" id="{BD6A052A-721C-FDC2-34BA-C3D9FA6A724F}"/>
              </a:ext>
            </a:extLst>
          </p:cNvPr>
          <p:cNvGrpSpPr/>
          <p:nvPr/>
        </p:nvGrpSpPr>
        <p:grpSpPr>
          <a:xfrm>
            <a:off x="5547224" y="4433638"/>
            <a:ext cx="424070" cy="397565"/>
            <a:chOff x="5420139" y="5221357"/>
            <a:chExt cx="424070" cy="397565"/>
          </a:xfrm>
        </p:grpSpPr>
        <p:cxnSp>
          <p:nvCxnSpPr>
            <p:cNvPr id="133" name="直线箭头连接符 132">
              <a:extLst>
                <a:ext uri="{FF2B5EF4-FFF2-40B4-BE49-F238E27FC236}">
                  <a16:creationId xmlns:a16="http://schemas.microsoft.com/office/drawing/2014/main" id="{EF8F9ACD-1463-F959-6794-00AF71C2245D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线箭头连接符 133">
              <a:extLst>
                <a:ext uri="{FF2B5EF4-FFF2-40B4-BE49-F238E27FC236}">
                  <a16:creationId xmlns:a16="http://schemas.microsoft.com/office/drawing/2014/main" id="{22E26989-B5B1-29F8-6C89-ABA4BC3AF7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线箭头连接符 134">
              <a:extLst>
                <a:ext uri="{FF2B5EF4-FFF2-40B4-BE49-F238E27FC236}">
                  <a16:creationId xmlns:a16="http://schemas.microsoft.com/office/drawing/2014/main" id="{9D80A9F9-8C03-B2BC-3A77-F65D15D10F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6" name="文本框 135">
            <a:extLst>
              <a:ext uri="{FF2B5EF4-FFF2-40B4-BE49-F238E27FC236}">
                <a16:creationId xmlns:a16="http://schemas.microsoft.com/office/drawing/2014/main" id="{034922E3-26BF-5148-90F3-B01DCA939848}"/>
              </a:ext>
            </a:extLst>
          </p:cNvPr>
          <p:cNvSpPr txBox="1"/>
          <p:nvPr/>
        </p:nvSpPr>
        <p:spPr>
          <a:xfrm>
            <a:off x="5896887" y="417318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137" name="组合 136">
            <a:extLst>
              <a:ext uri="{FF2B5EF4-FFF2-40B4-BE49-F238E27FC236}">
                <a16:creationId xmlns:a16="http://schemas.microsoft.com/office/drawing/2014/main" id="{E1E87827-3176-481B-068A-681C971FA37E}"/>
              </a:ext>
            </a:extLst>
          </p:cNvPr>
          <p:cNvGrpSpPr/>
          <p:nvPr/>
        </p:nvGrpSpPr>
        <p:grpSpPr>
          <a:xfrm>
            <a:off x="3888859" y="4042805"/>
            <a:ext cx="424070" cy="397565"/>
            <a:chOff x="5420139" y="5221357"/>
            <a:chExt cx="424070" cy="397565"/>
          </a:xfrm>
        </p:grpSpPr>
        <p:cxnSp>
          <p:nvCxnSpPr>
            <p:cNvPr id="138" name="直线箭头连接符 137">
              <a:extLst>
                <a:ext uri="{FF2B5EF4-FFF2-40B4-BE49-F238E27FC236}">
                  <a16:creationId xmlns:a16="http://schemas.microsoft.com/office/drawing/2014/main" id="{A902D42C-59D4-696F-AEE3-B48D834DFDCB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线箭头连接符 138">
              <a:extLst>
                <a:ext uri="{FF2B5EF4-FFF2-40B4-BE49-F238E27FC236}">
                  <a16:creationId xmlns:a16="http://schemas.microsoft.com/office/drawing/2014/main" id="{D418150A-B85C-1491-01A8-E4B13D1B71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线箭头连接符 139">
              <a:extLst>
                <a:ext uri="{FF2B5EF4-FFF2-40B4-BE49-F238E27FC236}">
                  <a16:creationId xmlns:a16="http://schemas.microsoft.com/office/drawing/2014/main" id="{8DEC204D-5A11-48FD-A533-5DCCCA94A0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文本框 140">
            <a:extLst>
              <a:ext uri="{FF2B5EF4-FFF2-40B4-BE49-F238E27FC236}">
                <a16:creationId xmlns:a16="http://schemas.microsoft.com/office/drawing/2014/main" id="{C1C1615A-387B-491D-7668-99991A0B841B}"/>
              </a:ext>
            </a:extLst>
          </p:cNvPr>
          <p:cNvSpPr txBox="1"/>
          <p:nvPr/>
        </p:nvSpPr>
        <p:spPr>
          <a:xfrm>
            <a:off x="4249909" y="384641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7D32CFFE-35BF-43D1-6D7D-61FC98AE0AB9}"/>
              </a:ext>
            </a:extLst>
          </p:cNvPr>
          <p:cNvGrpSpPr/>
          <p:nvPr/>
        </p:nvGrpSpPr>
        <p:grpSpPr>
          <a:xfrm>
            <a:off x="4452222" y="4076798"/>
            <a:ext cx="424070" cy="397565"/>
            <a:chOff x="5420139" y="5221357"/>
            <a:chExt cx="424070" cy="397565"/>
          </a:xfrm>
        </p:grpSpPr>
        <p:cxnSp>
          <p:nvCxnSpPr>
            <p:cNvPr id="143" name="直线箭头连接符 142">
              <a:extLst>
                <a:ext uri="{FF2B5EF4-FFF2-40B4-BE49-F238E27FC236}">
                  <a16:creationId xmlns:a16="http://schemas.microsoft.com/office/drawing/2014/main" id="{C8E83A78-8664-B654-AE93-ACB81004F7BC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线箭头连接符 143">
              <a:extLst>
                <a:ext uri="{FF2B5EF4-FFF2-40B4-BE49-F238E27FC236}">
                  <a16:creationId xmlns:a16="http://schemas.microsoft.com/office/drawing/2014/main" id="{6E5952CD-BFF8-2574-4B06-4935FB4F44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线箭头连接符 144">
              <a:extLst>
                <a:ext uri="{FF2B5EF4-FFF2-40B4-BE49-F238E27FC236}">
                  <a16:creationId xmlns:a16="http://schemas.microsoft.com/office/drawing/2014/main" id="{E93BF659-C422-E870-5DCB-A0FBC19F46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6" name="文本框 145">
            <a:extLst>
              <a:ext uri="{FF2B5EF4-FFF2-40B4-BE49-F238E27FC236}">
                <a16:creationId xmlns:a16="http://schemas.microsoft.com/office/drawing/2014/main" id="{DF240502-AF11-EE4F-F342-11B13A583047}"/>
              </a:ext>
            </a:extLst>
          </p:cNvPr>
          <p:cNvSpPr txBox="1"/>
          <p:nvPr/>
        </p:nvSpPr>
        <p:spPr>
          <a:xfrm>
            <a:off x="4819236" y="384551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C3AD012E-9CD8-8FBB-F710-DBA9CE2C73FD}"/>
              </a:ext>
            </a:extLst>
          </p:cNvPr>
          <p:cNvGrpSpPr/>
          <p:nvPr/>
        </p:nvGrpSpPr>
        <p:grpSpPr>
          <a:xfrm>
            <a:off x="5036466" y="4049535"/>
            <a:ext cx="424070" cy="397565"/>
            <a:chOff x="5420139" y="5221357"/>
            <a:chExt cx="424070" cy="397565"/>
          </a:xfrm>
        </p:grpSpPr>
        <p:cxnSp>
          <p:nvCxnSpPr>
            <p:cNvPr id="148" name="直线箭头连接符 147">
              <a:extLst>
                <a:ext uri="{FF2B5EF4-FFF2-40B4-BE49-F238E27FC236}">
                  <a16:creationId xmlns:a16="http://schemas.microsoft.com/office/drawing/2014/main" id="{D62E21B7-2840-E144-367C-6FF48270FB8C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线箭头连接符 148">
              <a:extLst>
                <a:ext uri="{FF2B5EF4-FFF2-40B4-BE49-F238E27FC236}">
                  <a16:creationId xmlns:a16="http://schemas.microsoft.com/office/drawing/2014/main" id="{A0D4C90B-230E-EECA-46A9-F1F3EF7ACB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线箭头连接符 149">
              <a:extLst>
                <a:ext uri="{FF2B5EF4-FFF2-40B4-BE49-F238E27FC236}">
                  <a16:creationId xmlns:a16="http://schemas.microsoft.com/office/drawing/2014/main" id="{05D679D3-3B53-9D03-ACEF-F167072E85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1" name="文本框 150">
            <a:extLst>
              <a:ext uri="{FF2B5EF4-FFF2-40B4-BE49-F238E27FC236}">
                <a16:creationId xmlns:a16="http://schemas.microsoft.com/office/drawing/2014/main" id="{F340B40F-D2D2-AE84-CE91-B76D06B75C8C}"/>
              </a:ext>
            </a:extLst>
          </p:cNvPr>
          <p:cNvSpPr txBox="1"/>
          <p:nvPr/>
        </p:nvSpPr>
        <p:spPr>
          <a:xfrm>
            <a:off x="5273330" y="386751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152" name="组合 151">
            <a:extLst>
              <a:ext uri="{FF2B5EF4-FFF2-40B4-BE49-F238E27FC236}">
                <a16:creationId xmlns:a16="http://schemas.microsoft.com/office/drawing/2014/main" id="{E6571EB7-49F2-5279-21DB-F43F54C1682A}"/>
              </a:ext>
            </a:extLst>
          </p:cNvPr>
          <p:cNvGrpSpPr/>
          <p:nvPr/>
        </p:nvGrpSpPr>
        <p:grpSpPr>
          <a:xfrm>
            <a:off x="5460536" y="4076582"/>
            <a:ext cx="424070" cy="397565"/>
            <a:chOff x="5420139" y="5221357"/>
            <a:chExt cx="424070" cy="397565"/>
          </a:xfrm>
        </p:grpSpPr>
        <p:cxnSp>
          <p:nvCxnSpPr>
            <p:cNvPr id="153" name="直线箭头连接符 152">
              <a:extLst>
                <a:ext uri="{FF2B5EF4-FFF2-40B4-BE49-F238E27FC236}">
                  <a16:creationId xmlns:a16="http://schemas.microsoft.com/office/drawing/2014/main" id="{20A67DD6-7A90-4D77-1BC6-F69823794C95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线箭头连接符 153">
              <a:extLst>
                <a:ext uri="{FF2B5EF4-FFF2-40B4-BE49-F238E27FC236}">
                  <a16:creationId xmlns:a16="http://schemas.microsoft.com/office/drawing/2014/main" id="{766A86E2-A644-4997-DD0D-A84E77120F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线箭头连接符 154">
              <a:extLst>
                <a:ext uri="{FF2B5EF4-FFF2-40B4-BE49-F238E27FC236}">
                  <a16:creationId xmlns:a16="http://schemas.microsoft.com/office/drawing/2014/main" id="{2E46F059-3A54-D118-C6A7-B18B92A13C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文本框 155">
            <a:extLst>
              <a:ext uri="{FF2B5EF4-FFF2-40B4-BE49-F238E27FC236}">
                <a16:creationId xmlns:a16="http://schemas.microsoft.com/office/drawing/2014/main" id="{49ADCF47-04CE-FE4A-628F-255625AE48C3}"/>
              </a:ext>
            </a:extLst>
          </p:cNvPr>
          <p:cNvSpPr txBox="1"/>
          <p:nvPr/>
        </p:nvSpPr>
        <p:spPr>
          <a:xfrm>
            <a:off x="5835986" y="384879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157" name="组合 156">
            <a:extLst>
              <a:ext uri="{FF2B5EF4-FFF2-40B4-BE49-F238E27FC236}">
                <a16:creationId xmlns:a16="http://schemas.microsoft.com/office/drawing/2014/main" id="{0BADE795-FE84-BA65-9E52-52863B7C63BD}"/>
              </a:ext>
            </a:extLst>
          </p:cNvPr>
          <p:cNvGrpSpPr/>
          <p:nvPr/>
        </p:nvGrpSpPr>
        <p:grpSpPr>
          <a:xfrm>
            <a:off x="3420662" y="3679017"/>
            <a:ext cx="424070" cy="397565"/>
            <a:chOff x="5420139" y="5221357"/>
            <a:chExt cx="424070" cy="397565"/>
          </a:xfrm>
        </p:grpSpPr>
        <p:cxnSp>
          <p:nvCxnSpPr>
            <p:cNvPr id="158" name="直线箭头连接符 157">
              <a:extLst>
                <a:ext uri="{FF2B5EF4-FFF2-40B4-BE49-F238E27FC236}">
                  <a16:creationId xmlns:a16="http://schemas.microsoft.com/office/drawing/2014/main" id="{1BCDC255-F46C-E952-9D6D-38D08593051C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线箭头连接符 158">
              <a:extLst>
                <a:ext uri="{FF2B5EF4-FFF2-40B4-BE49-F238E27FC236}">
                  <a16:creationId xmlns:a16="http://schemas.microsoft.com/office/drawing/2014/main" id="{9C519F5B-CA3C-AE0A-5915-8E62A46AC4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线箭头连接符 159">
              <a:extLst>
                <a:ext uri="{FF2B5EF4-FFF2-40B4-BE49-F238E27FC236}">
                  <a16:creationId xmlns:a16="http://schemas.microsoft.com/office/drawing/2014/main" id="{1E97B59A-422C-76B4-07A0-6D88E2E3E8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1" name="文本框 160">
            <a:extLst>
              <a:ext uri="{FF2B5EF4-FFF2-40B4-BE49-F238E27FC236}">
                <a16:creationId xmlns:a16="http://schemas.microsoft.com/office/drawing/2014/main" id="{3A23DECB-2B4F-4536-0123-CDF72D0453AC}"/>
              </a:ext>
            </a:extLst>
          </p:cNvPr>
          <p:cNvSpPr txBox="1"/>
          <p:nvPr/>
        </p:nvSpPr>
        <p:spPr>
          <a:xfrm>
            <a:off x="3762890" y="347734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A7270965-8C53-FDCB-6CD0-06105F9EFD1A}"/>
              </a:ext>
            </a:extLst>
          </p:cNvPr>
          <p:cNvGrpSpPr/>
          <p:nvPr/>
        </p:nvGrpSpPr>
        <p:grpSpPr>
          <a:xfrm>
            <a:off x="3994098" y="3647897"/>
            <a:ext cx="424070" cy="397565"/>
            <a:chOff x="5420139" y="5221357"/>
            <a:chExt cx="424070" cy="397565"/>
          </a:xfrm>
        </p:grpSpPr>
        <p:cxnSp>
          <p:nvCxnSpPr>
            <p:cNvPr id="163" name="直线箭头连接符 162">
              <a:extLst>
                <a:ext uri="{FF2B5EF4-FFF2-40B4-BE49-F238E27FC236}">
                  <a16:creationId xmlns:a16="http://schemas.microsoft.com/office/drawing/2014/main" id="{3E584C34-9B72-70DC-01CE-C962AF9530DD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线箭头连接符 163">
              <a:extLst>
                <a:ext uri="{FF2B5EF4-FFF2-40B4-BE49-F238E27FC236}">
                  <a16:creationId xmlns:a16="http://schemas.microsoft.com/office/drawing/2014/main" id="{E43BC5D2-7DA1-916B-6F67-38C9D7E5E2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线箭头连接符 164">
              <a:extLst>
                <a:ext uri="{FF2B5EF4-FFF2-40B4-BE49-F238E27FC236}">
                  <a16:creationId xmlns:a16="http://schemas.microsoft.com/office/drawing/2014/main" id="{884DA10E-BD43-5ED4-9DE1-37FF7DB8EA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6" name="文本框 165">
            <a:extLst>
              <a:ext uri="{FF2B5EF4-FFF2-40B4-BE49-F238E27FC236}">
                <a16:creationId xmlns:a16="http://schemas.microsoft.com/office/drawing/2014/main" id="{A279B566-CB5B-080D-6FCC-848C48D899CF}"/>
              </a:ext>
            </a:extLst>
          </p:cNvPr>
          <p:cNvSpPr txBox="1"/>
          <p:nvPr/>
        </p:nvSpPr>
        <p:spPr>
          <a:xfrm>
            <a:off x="4300592" y="346323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167" name="组合 166">
            <a:extLst>
              <a:ext uri="{FF2B5EF4-FFF2-40B4-BE49-F238E27FC236}">
                <a16:creationId xmlns:a16="http://schemas.microsoft.com/office/drawing/2014/main" id="{16CB648D-6CA0-F825-0E52-FEC03F7F78DE}"/>
              </a:ext>
            </a:extLst>
          </p:cNvPr>
          <p:cNvGrpSpPr/>
          <p:nvPr/>
        </p:nvGrpSpPr>
        <p:grpSpPr>
          <a:xfrm>
            <a:off x="4460529" y="3684031"/>
            <a:ext cx="424070" cy="397565"/>
            <a:chOff x="5420139" y="5221357"/>
            <a:chExt cx="424070" cy="397565"/>
          </a:xfrm>
        </p:grpSpPr>
        <p:cxnSp>
          <p:nvCxnSpPr>
            <p:cNvPr id="168" name="直线箭头连接符 167">
              <a:extLst>
                <a:ext uri="{FF2B5EF4-FFF2-40B4-BE49-F238E27FC236}">
                  <a16:creationId xmlns:a16="http://schemas.microsoft.com/office/drawing/2014/main" id="{DCC29A81-A739-F8D9-4F7F-295234A6E8D7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线箭头连接符 168">
              <a:extLst>
                <a:ext uri="{FF2B5EF4-FFF2-40B4-BE49-F238E27FC236}">
                  <a16:creationId xmlns:a16="http://schemas.microsoft.com/office/drawing/2014/main" id="{30A95A8D-BADA-EFDF-92D5-8BC7D6DFF0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线箭头连接符 169">
              <a:extLst>
                <a:ext uri="{FF2B5EF4-FFF2-40B4-BE49-F238E27FC236}">
                  <a16:creationId xmlns:a16="http://schemas.microsoft.com/office/drawing/2014/main" id="{1A6258D9-AE49-F760-6106-E0EDC8F1B6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1" name="文本框 170">
            <a:extLst>
              <a:ext uri="{FF2B5EF4-FFF2-40B4-BE49-F238E27FC236}">
                <a16:creationId xmlns:a16="http://schemas.microsoft.com/office/drawing/2014/main" id="{212BABEE-CD84-5452-1D52-65C83144FC99}"/>
              </a:ext>
            </a:extLst>
          </p:cNvPr>
          <p:cNvSpPr txBox="1"/>
          <p:nvPr/>
        </p:nvSpPr>
        <p:spPr>
          <a:xfrm>
            <a:off x="4809590" y="347618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172" name="组合 171">
            <a:extLst>
              <a:ext uri="{FF2B5EF4-FFF2-40B4-BE49-F238E27FC236}">
                <a16:creationId xmlns:a16="http://schemas.microsoft.com/office/drawing/2014/main" id="{D7752771-8F53-D14E-7856-DD0D87EC1BEA}"/>
              </a:ext>
            </a:extLst>
          </p:cNvPr>
          <p:cNvGrpSpPr/>
          <p:nvPr/>
        </p:nvGrpSpPr>
        <p:grpSpPr>
          <a:xfrm>
            <a:off x="5044585" y="3668785"/>
            <a:ext cx="424070" cy="397565"/>
            <a:chOff x="5420139" y="5221357"/>
            <a:chExt cx="424070" cy="397565"/>
          </a:xfrm>
        </p:grpSpPr>
        <p:cxnSp>
          <p:nvCxnSpPr>
            <p:cNvPr id="173" name="直线箭头连接符 172">
              <a:extLst>
                <a:ext uri="{FF2B5EF4-FFF2-40B4-BE49-F238E27FC236}">
                  <a16:creationId xmlns:a16="http://schemas.microsoft.com/office/drawing/2014/main" id="{069D495B-5EC4-D562-41EB-9B8D6D9B09A7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线箭头连接符 173">
              <a:extLst>
                <a:ext uri="{FF2B5EF4-FFF2-40B4-BE49-F238E27FC236}">
                  <a16:creationId xmlns:a16="http://schemas.microsoft.com/office/drawing/2014/main" id="{9F2D525B-50F2-8816-DC76-F13C3BBAD6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线箭头连接符 174">
              <a:extLst>
                <a:ext uri="{FF2B5EF4-FFF2-40B4-BE49-F238E27FC236}">
                  <a16:creationId xmlns:a16="http://schemas.microsoft.com/office/drawing/2014/main" id="{10ECE5EF-2BC1-50A2-0FD9-E6EF967BBF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6" name="文本框 175">
            <a:extLst>
              <a:ext uri="{FF2B5EF4-FFF2-40B4-BE49-F238E27FC236}">
                <a16:creationId xmlns:a16="http://schemas.microsoft.com/office/drawing/2014/main" id="{400DAFDA-CC17-4C5F-C15B-E67BE02497BE}"/>
              </a:ext>
            </a:extLst>
          </p:cNvPr>
          <p:cNvSpPr txBox="1"/>
          <p:nvPr/>
        </p:nvSpPr>
        <p:spPr>
          <a:xfrm>
            <a:off x="5339512" y="349419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181" name="组合 180">
            <a:extLst>
              <a:ext uri="{FF2B5EF4-FFF2-40B4-BE49-F238E27FC236}">
                <a16:creationId xmlns:a16="http://schemas.microsoft.com/office/drawing/2014/main" id="{F4D72185-417D-C832-B278-3772C5A4EFC9}"/>
              </a:ext>
            </a:extLst>
          </p:cNvPr>
          <p:cNvGrpSpPr/>
          <p:nvPr/>
        </p:nvGrpSpPr>
        <p:grpSpPr>
          <a:xfrm>
            <a:off x="5511720" y="3689424"/>
            <a:ext cx="424070" cy="397565"/>
            <a:chOff x="5420139" y="5221357"/>
            <a:chExt cx="424070" cy="397565"/>
          </a:xfrm>
        </p:grpSpPr>
        <p:cxnSp>
          <p:nvCxnSpPr>
            <p:cNvPr id="182" name="直线箭头连接符 181">
              <a:extLst>
                <a:ext uri="{FF2B5EF4-FFF2-40B4-BE49-F238E27FC236}">
                  <a16:creationId xmlns:a16="http://schemas.microsoft.com/office/drawing/2014/main" id="{770E2EAF-A419-6148-5505-DD797AF75682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线箭头连接符 182">
              <a:extLst>
                <a:ext uri="{FF2B5EF4-FFF2-40B4-BE49-F238E27FC236}">
                  <a16:creationId xmlns:a16="http://schemas.microsoft.com/office/drawing/2014/main" id="{997AE7DC-AFB6-5728-B037-F8DBB6B5A1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线箭头连接符 183">
              <a:extLst>
                <a:ext uri="{FF2B5EF4-FFF2-40B4-BE49-F238E27FC236}">
                  <a16:creationId xmlns:a16="http://schemas.microsoft.com/office/drawing/2014/main" id="{05D67FA3-8B72-7674-0ADA-67D0768B04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5" name="文本框 184">
            <a:extLst>
              <a:ext uri="{FF2B5EF4-FFF2-40B4-BE49-F238E27FC236}">
                <a16:creationId xmlns:a16="http://schemas.microsoft.com/office/drawing/2014/main" id="{6B153889-B897-43BF-B137-C6F41F058CB1}"/>
              </a:ext>
            </a:extLst>
          </p:cNvPr>
          <p:cNvSpPr txBox="1"/>
          <p:nvPr/>
        </p:nvSpPr>
        <p:spPr>
          <a:xfrm>
            <a:off x="5838254" y="349816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186" name="组合 185">
            <a:extLst>
              <a:ext uri="{FF2B5EF4-FFF2-40B4-BE49-F238E27FC236}">
                <a16:creationId xmlns:a16="http://schemas.microsoft.com/office/drawing/2014/main" id="{DA8F625B-66E4-995F-909D-59A18EA494D7}"/>
              </a:ext>
            </a:extLst>
          </p:cNvPr>
          <p:cNvGrpSpPr/>
          <p:nvPr/>
        </p:nvGrpSpPr>
        <p:grpSpPr>
          <a:xfrm>
            <a:off x="2928670" y="3299380"/>
            <a:ext cx="424070" cy="397565"/>
            <a:chOff x="5420139" y="5221357"/>
            <a:chExt cx="424070" cy="397565"/>
          </a:xfrm>
        </p:grpSpPr>
        <p:cxnSp>
          <p:nvCxnSpPr>
            <p:cNvPr id="187" name="直线箭头连接符 186">
              <a:extLst>
                <a:ext uri="{FF2B5EF4-FFF2-40B4-BE49-F238E27FC236}">
                  <a16:creationId xmlns:a16="http://schemas.microsoft.com/office/drawing/2014/main" id="{1CC84972-2A30-A950-02EB-21C32274CC99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线箭头连接符 187">
              <a:extLst>
                <a:ext uri="{FF2B5EF4-FFF2-40B4-BE49-F238E27FC236}">
                  <a16:creationId xmlns:a16="http://schemas.microsoft.com/office/drawing/2014/main" id="{386F9F34-F7B5-F82A-5C12-A44D656D02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线箭头连接符 188">
              <a:extLst>
                <a:ext uri="{FF2B5EF4-FFF2-40B4-BE49-F238E27FC236}">
                  <a16:creationId xmlns:a16="http://schemas.microsoft.com/office/drawing/2014/main" id="{4903A93B-6FC3-EEF1-C18C-87AEA1722C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文本框 189">
            <a:extLst>
              <a:ext uri="{FF2B5EF4-FFF2-40B4-BE49-F238E27FC236}">
                <a16:creationId xmlns:a16="http://schemas.microsoft.com/office/drawing/2014/main" id="{5280EFF5-9D59-E841-1EE7-6CB5A7FB7499}"/>
              </a:ext>
            </a:extLst>
          </p:cNvPr>
          <p:cNvSpPr txBox="1"/>
          <p:nvPr/>
        </p:nvSpPr>
        <p:spPr>
          <a:xfrm>
            <a:off x="3265675" y="313812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191" name="组合 190">
            <a:extLst>
              <a:ext uri="{FF2B5EF4-FFF2-40B4-BE49-F238E27FC236}">
                <a16:creationId xmlns:a16="http://schemas.microsoft.com/office/drawing/2014/main" id="{DA42CC85-4C70-BD95-69BC-9E9B16731D7B}"/>
              </a:ext>
            </a:extLst>
          </p:cNvPr>
          <p:cNvGrpSpPr/>
          <p:nvPr/>
        </p:nvGrpSpPr>
        <p:grpSpPr>
          <a:xfrm>
            <a:off x="3446608" y="3293935"/>
            <a:ext cx="424070" cy="397565"/>
            <a:chOff x="5420139" y="5221357"/>
            <a:chExt cx="424070" cy="397565"/>
          </a:xfrm>
        </p:grpSpPr>
        <p:cxnSp>
          <p:nvCxnSpPr>
            <p:cNvPr id="192" name="直线箭头连接符 191">
              <a:extLst>
                <a:ext uri="{FF2B5EF4-FFF2-40B4-BE49-F238E27FC236}">
                  <a16:creationId xmlns:a16="http://schemas.microsoft.com/office/drawing/2014/main" id="{9CBC59B2-6E73-B16D-0B57-9976BFC94C17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线箭头连接符 192">
              <a:extLst>
                <a:ext uri="{FF2B5EF4-FFF2-40B4-BE49-F238E27FC236}">
                  <a16:creationId xmlns:a16="http://schemas.microsoft.com/office/drawing/2014/main" id="{70808507-E3E8-B4FA-C084-572E73F07F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线箭头连接符 193">
              <a:extLst>
                <a:ext uri="{FF2B5EF4-FFF2-40B4-BE49-F238E27FC236}">
                  <a16:creationId xmlns:a16="http://schemas.microsoft.com/office/drawing/2014/main" id="{260BE0DC-7DF2-D9D3-460A-910576542E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5" name="文本框 194">
            <a:extLst>
              <a:ext uri="{FF2B5EF4-FFF2-40B4-BE49-F238E27FC236}">
                <a16:creationId xmlns:a16="http://schemas.microsoft.com/office/drawing/2014/main" id="{C1D68929-E505-3707-E01B-2781FB285D72}"/>
              </a:ext>
            </a:extLst>
          </p:cNvPr>
          <p:cNvSpPr txBox="1"/>
          <p:nvPr/>
        </p:nvSpPr>
        <p:spPr>
          <a:xfrm>
            <a:off x="3797750" y="313812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196" name="组合 195">
            <a:extLst>
              <a:ext uri="{FF2B5EF4-FFF2-40B4-BE49-F238E27FC236}">
                <a16:creationId xmlns:a16="http://schemas.microsoft.com/office/drawing/2014/main" id="{5EE6080A-C380-C4C6-2748-2A72E34A206E}"/>
              </a:ext>
            </a:extLst>
          </p:cNvPr>
          <p:cNvGrpSpPr/>
          <p:nvPr/>
        </p:nvGrpSpPr>
        <p:grpSpPr>
          <a:xfrm>
            <a:off x="3927712" y="3314175"/>
            <a:ext cx="424070" cy="397565"/>
            <a:chOff x="5420139" y="5221357"/>
            <a:chExt cx="424070" cy="397565"/>
          </a:xfrm>
        </p:grpSpPr>
        <p:cxnSp>
          <p:nvCxnSpPr>
            <p:cNvPr id="197" name="直线箭头连接符 196">
              <a:extLst>
                <a:ext uri="{FF2B5EF4-FFF2-40B4-BE49-F238E27FC236}">
                  <a16:creationId xmlns:a16="http://schemas.microsoft.com/office/drawing/2014/main" id="{22214C00-69B5-0FE7-44A5-A9940CFAF6D8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线箭头连接符 197">
              <a:extLst>
                <a:ext uri="{FF2B5EF4-FFF2-40B4-BE49-F238E27FC236}">
                  <a16:creationId xmlns:a16="http://schemas.microsoft.com/office/drawing/2014/main" id="{B3AD973E-7939-B11D-38EA-D7B3EC9C23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线箭头连接符 198">
              <a:extLst>
                <a:ext uri="{FF2B5EF4-FFF2-40B4-BE49-F238E27FC236}">
                  <a16:creationId xmlns:a16="http://schemas.microsoft.com/office/drawing/2014/main" id="{12EA3942-5A04-B192-D157-C83F97CD1C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0" name="文本框 199">
            <a:extLst>
              <a:ext uri="{FF2B5EF4-FFF2-40B4-BE49-F238E27FC236}">
                <a16:creationId xmlns:a16="http://schemas.microsoft.com/office/drawing/2014/main" id="{076693F7-99C2-8A88-F819-2F639437A8C4}"/>
              </a:ext>
            </a:extLst>
          </p:cNvPr>
          <p:cNvSpPr txBox="1"/>
          <p:nvPr/>
        </p:nvSpPr>
        <p:spPr>
          <a:xfrm>
            <a:off x="4270607" y="310214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</a:rPr>
              <a:t>4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201" name="组合 200">
            <a:extLst>
              <a:ext uri="{FF2B5EF4-FFF2-40B4-BE49-F238E27FC236}">
                <a16:creationId xmlns:a16="http://schemas.microsoft.com/office/drawing/2014/main" id="{361DC786-A4B6-E2C8-6907-B1AE4B078A63}"/>
              </a:ext>
            </a:extLst>
          </p:cNvPr>
          <p:cNvGrpSpPr/>
          <p:nvPr/>
        </p:nvGrpSpPr>
        <p:grpSpPr>
          <a:xfrm>
            <a:off x="4490664" y="3364029"/>
            <a:ext cx="424070" cy="397565"/>
            <a:chOff x="5420139" y="5221357"/>
            <a:chExt cx="424070" cy="397565"/>
          </a:xfrm>
        </p:grpSpPr>
        <p:cxnSp>
          <p:nvCxnSpPr>
            <p:cNvPr id="202" name="直线箭头连接符 201">
              <a:extLst>
                <a:ext uri="{FF2B5EF4-FFF2-40B4-BE49-F238E27FC236}">
                  <a16:creationId xmlns:a16="http://schemas.microsoft.com/office/drawing/2014/main" id="{F6E724AE-C9F0-F5F6-695B-9B8332D75F72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线箭头连接符 202">
              <a:extLst>
                <a:ext uri="{FF2B5EF4-FFF2-40B4-BE49-F238E27FC236}">
                  <a16:creationId xmlns:a16="http://schemas.microsoft.com/office/drawing/2014/main" id="{EDC5F62B-2B62-6EE3-6FA3-2F4A90ABA8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线箭头连接符 203">
              <a:extLst>
                <a:ext uri="{FF2B5EF4-FFF2-40B4-BE49-F238E27FC236}">
                  <a16:creationId xmlns:a16="http://schemas.microsoft.com/office/drawing/2014/main" id="{F0E17156-D427-2FFB-3BF0-34F1B19EFB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文本框 204">
            <a:extLst>
              <a:ext uri="{FF2B5EF4-FFF2-40B4-BE49-F238E27FC236}">
                <a16:creationId xmlns:a16="http://schemas.microsoft.com/office/drawing/2014/main" id="{1954BE00-78BB-CD41-5502-E3D4D57321C6}"/>
              </a:ext>
            </a:extLst>
          </p:cNvPr>
          <p:cNvSpPr txBox="1"/>
          <p:nvPr/>
        </p:nvSpPr>
        <p:spPr>
          <a:xfrm>
            <a:off x="4768239" y="313782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pSp>
        <p:nvGrpSpPr>
          <p:cNvPr id="206" name="组合 205">
            <a:extLst>
              <a:ext uri="{FF2B5EF4-FFF2-40B4-BE49-F238E27FC236}">
                <a16:creationId xmlns:a16="http://schemas.microsoft.com/office/drawing/2014/main" id="{3B0B3BF4-5A0E-5369-8205-912F772D3E57}"/>
              </a:ext>
            </a:extLst>
          </p:cNvPr>
          <p:cNvGrpSpPr/>
          <p:nvPr/>
        </p:nvGrpSpPr>
        <p:grpSpPr>
          <a:xfrm>
            <a:off x="5008304" y="3322579"/>
            <a:ext cx="424070" cy="397565"/>
            <a:chOff x="5420139" y="5221357"/>
            <a:chExt cx="424070" cy="397565"/>
          </a:xfrm>
        </p:grpSpPr>
        <p:cxnSp>
          <p:nvCxnSpPr>
            <p:cNvPr id="207" name="直线箭头连接符 206">
              <a:extLst>
                <a:ext uri="{FF2B5EF4-FFF2-40B4-BE49-F238E27FC236}">
                  <a16:creationId xmlns:a16="http://schemas.microsoft.com/office/drawing/2014/main" id="{FFE77BA5-A8CA-D78C-9B03-8668CE0187A5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线箭头连接符 207">
              <a:extLst>
                <a:ext uri="{FF2B5EF4-FFF2-40B4-BE49-F238E27FC236}">
                  <a16:creationId xmlns:a16="http://schemas.microsoft.com/office/drawing/2014/main" id="{FCE1604B-28FC-DF66-9B2B-5A7F6D9708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线箭头连接符 208">
              <a:extLst>
                <a:ext uri="{FF2B5EF4-FFF2-40B4-BE49-F238E27FC236}">
                  <a16:creationId xmlns:a16="http://schemas.microsoft.com/office/drawing/2014/main" id="{1516206B-10BC-6772-E0D1-7AE69ABB65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0" name="文本框 209">
            <a:extLst>
              <a:ext uri="{FF2B5EF4-FFF2-40B4-BE49-F238E27FC236}">
                <a16:creationId xmlns:a16="http://schemas.microsoft.com/office/drawing/2014/main" id="{AF42F2DF-3638-9479-4BEE-2B0AEF2434C1}"/>
              </a:ext>
            </a:extLst>
          </p:cNvPr>
          <p:cNvSpPr txBox="1"/>
          <p:nvPr/>
        </p:nvSpPr>
        <p:spPr>
          <a:xfrm>
            <a:off x="5335498" y="314332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pSp>
        <p:nvGrpSpPr>
          <p:cNvPr id="211" name="组合 210">
            <a:extLst>
              <a:ext uri="{FF2B5EF4-FFF2-40B4-BE49-F238E27FC236}">
                <a16:creationId xmlns:a16="http://schemas.microsoft.com/office/drawing/2014/main" id="{661F3CA0-D2B4-4E0E-26B3-A529BA590830}"/>
              </a:ext>
            </a:extLst>
          </p:cNvPr>
          <p:cNvGrpSpPr/>
          <p:nvPr/>
        </p:nvGrpSpPr>
        <p:grpSpPr>
          <a:xfrm>
            <a:off x="5525583" y="3378444"/>
            <a:ext cx="424070" cy="397565"/>
            <a:chOff x="5420139" y="5221357"/>
            <a:chExt cx="424070" cy="397565"/>
          </a:xfrm>
        </p:grpSpPr>
        <p:cxnSp>
          <p:nvCxnSpPr>
            <p:cNvPr id="212" name="直线箭头连接符 211">
              <a:extLst>
                <a:ext uri="{FF2B5EF4-FFF2-40B4-BE49-F238E27FC236}">
                  <a16:creationId xmlns:a16="http://schemas.microsoft.com/office/drawing/2014/main" id="{D82C3C7D-6FCB-E2EC-8A4C-84A898ACC14D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线箭头连接符 212">
              <a:extLst>
                <a:ext uri="{FF2B5EF4-FFF2-40B4-BE49-F238E27FC236}">
                  <a16:creationId xmlns:a16="http://schemas.microsoft.com/office/drawing/2014/main" id="{9B8969C0-B8EB-9146-3DAD-BE470B8BF7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线箭头连接符 213">
              <a:extLst>
                <a:ext uri="{FF2B5EF4-FFF2-40B4-BE49-F238E27FC236}">
                  <a16:creationId xmlns:a16="http://schemas.microsoft.com/office/drawing/2014/main" id="{CFA1905C-B612-A052-6815-6B816C4735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文本框 214">
            <a:extLst>
              <a:ext uri="{FF2B5EF4-FFF2-40B4-BE49-F238E27FC236}">
                <a16:creationId xmlns:a16="http://schemas.microsoft.com/office/drawing/2014/main" id="{4F8EE3AA-7940-989F-33A2-41AC311E54E7}"/>
              </a:ext>
            </a:extLst>
          </p:cNvPr>
          <p:cNvSpPr txBox="1"/>
          <p:nvPr/>
        </p:nvSpPr>
        <p:spPr>
          <a:xfrm>
            <a:off x="5859479" y="316446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pSp>
        <p:nvGrpSpPr>
          <p:cNvPr id="216" name="组合 215">
            <a:extLst>
              <a:ext uri="{FF2B5EF4-FFF2-40B4-BE49-F238E27FC236}">
                <a16:creationId xmlns:a16="http://schemas.microsoft.com/office/drawing/2014/main" id="{7F7BEE95-C1B8-04F2-CCAF-8EE8017A4E87}"/>
              </a:ext>
            </a:extLst>
          </p:cNvPr>
          <p:cNvGrpSpPr/>
          <p:nvPr/>
        </p:nvGrpSpPr>
        <p:grpSpPr>
          <a:xfrm>
            <a:off x="2363689" y="2960086"/>
            <a:ext cx="424070" cy="397565"/>
            <a:chOff x="5420139" y="5221357"/>
            <a:chExt cx="424070" cy="397565"/>
          </a:xfrm>
        </p:grpSpPr>
        <p:cxnSp>
          <p:nvCxnSpPr>
            <p:cNvPr id="217" name="直线箭头连接符 216">
              <a:extLst>
                <a:ext uri="{FF2B5EF4-FFF2-40B4-BE49-F238E27FC236}">
                  <a16:creationId xmlns:a16="http://schemas.microsoft.com/office/drawing/2014/main" id="{E59FE77D-7D42-FB41-1475-FDFC3D30975E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线箭头连接符 217">
              <a:extLst>
                <a:ext uri="{FF2B5EF4-FFF2-40B4-BE49-F238E27FC236}">
                  <a16:creationId xmlns:a16="http://schemas.microsoft.com/office/drawing/2014/main" id="{65A573A0-0B0D-57F6-DFE2-DFD10E414A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线箭头连接符 218">
              <a:extLst>
                <a:ext uri="{FF2B5EF4-FFF2-40B4-BE49-F238E27FC236}">
                  <a16:creationId xmlns:a16="http://schemas.microsoft.com/office/drawing/2014/main" id="{783FBA0F-7A43-5CC1-6179-EAC8487709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0" name="文本框 219">
            <a:extLst>
              <a:ext uri="{FF2B5EF4-FFF2-40B4-BE49-F238E27FC236}">
                <a16:creationId xmlns:a16="http://schemas.microsoft.com/office/drawing/2014/main" id="{31481037-CFD4-7EAA-EB64-89DDD3892C67}"/>
              </a:ext>
            </a:extLst>
          </p:cNvPr>
          <p:cNvSpPr txBox="1"/>
          <p:nvPr/>
        </p:nvSpPr>
        <p:spPr>
          <a:xfrm>
            <a:off x="2743215" y="273281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221" name="组合 220">
            <a:extLst>
              <a:ext uri="{FF2B5EF4-FFF2-40B4-BE49-F238E27FC236}">
                <a16:creationId xmlns:a16="http://schemas.microsoft.com/office/drawing/2014/main" id="{9DAA9BAC-6745-2500-8114-42DFD472E043}"/>
              </a:ext>
            </a:extLst>
          </p:cNvPr>
          <p:cNvGrpSpPr/>
          <p:nvPr/>
        </p:nvGrpSpPr>
        <p:grpSpPr>
          <a:xfrm>
            <a:off x="2931244" y="2948641"/>
            <a:ext cx="424070" cy="397565"/>
            <a:chOff x="5420139" y="5221357"/>
            <a:chExt cx="424070" cy="397565"/>
          </a:xfrm>
        </p:grpSpPr>
        <p:cxnSp>
          <p:nvCxnSpPr>
            <p:cNvPr id="222" name="直线箭头连接符 221">
              <a:extLst>
                <a:ext uri="{FF2B5EF4-FFF2-40B4-BE49-F238E27FC236}">
                  <a16:creationId xmlns:a16="http://schemas.microsoft.com/office/drawing/2014/main" id="{382DB0BD-C7BF-011A-477F-17D68ACBB804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线箭头连接符 222">
              <a:extLst>
                <a:ext uri="{FF2B5EF4-FFF2-40B4-BE49-F238E27FC236}">
                  <a16:creationId xmlns:a16="http://schemas.microsoft.com/office/drawing/2014/main" id="{8A2C4758-5193-6235-1478-2F7DA52537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线箭头连接符 223">
              <a:extLst>
                <a:ext uri="{FF2B5EF4-FFF2-40B4-BE49-F238E27FC236}">
                  <a16:creationId xmlns:a16="http://schemas.microsoft.com/office/drawing/2014/main" id="{874911E4-4E4B-A320-85A8-E2A3C753B5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5" name="文本框 224">
            <a:extLst>
              <a:ext uri="{FF2B5EF4-FFF2-40B4-BE49-F238E27FC236}">
                <a16:creationId xmlns:a16="http://schemas.microsoft.com/office/drawing/2014/main" id="{F54D3CA5-B68D-3571-7E61-3C1C7358076B}"/>
              </a:ext>
            </a:extLst>
          </p:cNvPr>
          <p:cNvSpPr txBox="1"/>
          <p:nvPr/>
        </p:nvSpPr>
        <p:spPr>
          <a:xfrm>
            <a:off x="3260985" y="275304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226" name="组合 225">
            <a:extLst>
              <a:ext uri="{FF2B5EF4-FFF2-40B4-BE49-F238E27FC236}">
                <a16:creationId xmlns:a16="http://schemas.microsoft.com/office/drawing/2014/main" id="{CE01A8D6-F89E-D31C-CE41-9E7525C497A4}"/>
              </a:ext>
            </a:extLst>
          </p:cNvPr>
          <p:cNvGrpSpPr/>
          <p:nvPr/>
        </p:nvGrpSpPr>
        <p:grpSpPr>
          <a:xfrm>
            <a:off x="3427686" y="2978232"/>
            <a:ext cx="424070" cy="397565"/>
            <a:chOff x="5420139" y="5221357"/>
            <a:chExt cx="424070" cy="397565"/>
          </a:xfrm>
        </p:grpSpPr>
        <p:cxnSp>
          <p:nvCxnSpPr>
            <p:cNvPr id="227" name="直线箭头连接符 226">
              <a:extLst>
                <a:ext uri="{FF2B5EF4-FFF2-40B4-BE49-F238E27FC236}">
                  <a16:creationId xmlns:a16="http://schemas.microsoft.com/office/drawing/2014/main" id="{8E9A538D-5781-2498-B9C5-1D8A59AF4796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线箭头连接符 227">
              <a:extLst>
                <a:ext uri="{FF2B5EF4-FFF2-40B4-BE49-F238E27FC236}">
                  <a16:creationId xmlns:a16="http://schemas.microsoft.com/office/drawing/2014/main" id="{7D01F28C-F649-BC72-42BC-EB5B74C56E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线箭头连接符 228">
              <a:extLst>
                <a:ext uri="{FF2B5EF4-FFF2-40B4-BE49-F238E27FC236}">
                  <a16:creationId xmlns:a16="http://schemas.microsoft.com/office/drawing/2014/main" id="{FBB490FC-7B88-61CE-25FB-1C64B6C7D5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0" name="文本框 229">
            <a:extLst>
              <a:ext uri="{FF2B5EF4-FFF2-40B4-BE49-F238E27FC236}">
                <a16:creationId xmlns:a16="http://schemas.microsoft.com/office/drawing/2014/main" id="{23D00B23-063E-6216-5833-CBF6413372A3}"/>
              </a:ext>
            </a:extLst>
          </p:cNvPr>
          <p:cNvSpPr txBox="1"/>
          <p:nvPr/>
        </p:nvSpPr>
        <p:spPr>
          <a:xfrm>
            <a:off x="3758233" y="274832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231" name="组合 230">
            <a:extLst>
              <a:ext uri="{FF2B5EF4-FFF2-40B4-BE49-F238E27FC236}">
                <a16:creationId xmlns:a16="http://schemas.microsoft.com/office/drawing/2014/main" id="{9DD77B9D-9B83-042C-89EC-8B6C0D124F25}"/>
              </a:ext>
            </a:extLst>
          </p:cNvPr>
          <p:cNvGrpSpPr/>
          <p:nvPr/>
        </p:nvGrpSpPr>
        <p:grpSpPr>
          <a:xfrm>
            <a:off x="4007382" y="2912428"/>
            <a:ext cx="424070" cy="397565"/>
            <a:chOff x="5420139" y="5221357"/>
            <a:chExt cx="424070" cy="397565"/>
          </a:xfrm>
        </p:grpSpPr>
        <p:cxnSp>
          <p:nvCxnSpPr>
            <p:cNvPr id="232" name="直线箭头连接符 231">
              <a:extLst>
                <a:ext uri="{FF2B5EF4-FFF2-40B4-BE49-F238E27FC236}">
                  <a16:creationId xmlns:a16="http://schemas.microsoft.com/office/drawing/2014/main" id="{F1EDD347-1335-C3B9-3C0D-769928C06B91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线箭头连接符 232">
              <a:extLst>
                <a:ext uri="{FF2B5EF4-FFF2-40B4-BE49-F238E27FC236}">
                  <a16:creationId xmlns:a16="http://schemas.microsoft.com/office/drawing/2014/main" id="{CFDCC201-4FE0-FB86-0CF3-57581EBDDD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线箭头连接符 233">
              <a:extLst>
                <a:ext uri="{FF2B5EF4-FFF2-40B4-BE49-F238E27FC236}">
                  <a16:creationId xmlns:a16="http://schemas.microsoft.com/office/drawing/2014/main" id="{EC9DB096-6485-3B62-E77D-157D44FDF7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5" name="文本框 234">
            <a:extLst>
              <a:ext uri="{FF2B5EF4-FFF2-40B4-BE49-F238E27FC236}">
                <a16:creationId xmlns:a16="http://schemas.microsoft.com/office/drawing/2014/main" id="{8730EE2E-CF2F-21EF-A367-BC4F3FD43458}"/>
              </a:ext>
            </a:extLst>
          </p:cNvPr>
          <p:cNvSpPr txBox="1"/>
          <p:nvPr/>
        </p:nvSpPr>
        <p:spPr>
          <a:xfrm>
            <a:off x="4258692" y="275214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pSp>
        <p:nvGrpSpPr>
          <p:cNvPr id="236" name="组合 235">
            <a:extLst>
              <a:ext uri="{FF2B5EF4-FFF2-40B4-BE49-F238E27FC236}">
                <a16:creationId xmlns:a16="http://schemas.microsoft.com/office/drawing/2014/main" id="{AC3987CC-2AD1-DAC1-04E3-A3F57298D455}"/>
              </a:ext>
            </a:extLst>
          </p:cNvPr>
          <p:cNvGrpSpPr/>
          <p:nvPr/>
        </p:nvGrpSpPr>
        <p:grpSpPr>
          <a:xfrm>
            <a:off x="4482998" y="2942892"/>
            <a:ext cx="424070" cy="397565"/>
            <a:chOff x="5420139" y="5221357"/>
            <a:chExt cx="424070" cy="397565"/>
          </a:xfrm>
        </p:grpSpPr>
        <p:cxnSp>
          <p:nvCxnSpPr>
            <p:cNvPr id="237" name="直线箭头连接符 236">
              <a:extLst>
                <a:ext uri="{FF2B5EF4-FFF2-40B4-BE49-F238E27FC236}">
                  <a16:creationId xmlns:a16="http://schemas.microsoft.com/office/drawing/2014/main" id="{DAE3CFF6-4986-FC3C-E80F-F37FDFDA0662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直线箭头连接符 237">
              <a:extLst>
                <a:ext uri="{FF2B5EF4-FFF2-40B4-BE49-F238E27FC236}">
                  <a16:creationId xmlns:a16="http://schemas.microsoft.com/office/drawing/2014/main" id="{DFA5E437-682E-7386-A45A-0E23AF5406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线箭头连接符 238">
              <a:extLst>
                <a:ext uri="{FF2B5EF4-FFF2-40B4-BE49-F238E27FC236}">
                  <a16:creationId xmlns:a16="http://schemas.microsoft.com/office/drawing/2014/main" id="{6F931B62-1C32-207A-BC9F-4F8C4E0A4A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0" name="文本框 239">
            <a:extLst>
              <a:ext uri="{FF2B5EF4-FFF2-40B4-BE49-F238E27FC236}">
                <a16:creationId xmlns:a16="http://schemas.microsoft.com/office/drawing/2014/main" id="{9DFD3A9D-B8D5-487E-A9D0-4E54D0AC1744}"/>
              </a:ext>
            </a:extLst>
          </p:cNvPr>
          <p:cNvSpPr txBox="1"/>
          <p:nvPr/>
        </p:nvSpPr>
        <p:spPr>
          <a:xfrm>
            <a:off x="4755828" y="278846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pSp>
        <p:nvGrpSpPr>
          <p:cNvPr id="241" name="组合 240">
            <a:extLst>
              <a:ext uri="{FF2B5EF4-FFF2-40B4-BE49-F238E27FC236}">
                <a16:creationId xmlns:a16="http://schemas.microsoft.com/office/drawing/2014/main" id="{5F9B7036-2770-AB2B-5F72-A8D00FBC4217}"/>
              </a:ext>
            </a:extLst>
          </p:cNvPr>
          <p:cNvGrpSpPr/>
          <p:nvPr/>
        </p:nvGrpSpPr>
        <p:grpSpPr>
          <a:xfrm>
            <a:off x="5000638" y="2967449"/>
            <a:ext cx="424070" cy="397565"/>
            <a:chOff x="5420139" y="5221357"/>
            <a:chExt cx="424070" cy="397565"/>
          </a:xfrm>
        </p:grpSpPr>
        <p:cxnSp>
          <p:nvCxnSpPr>
            <p:cNvPr id="242" name="直线箭头连接符 241">
              <a:extLst>
                <a:ext uri="{FF2B5EF4-FFF2-40B4-BE49-F238E27FC236}">
                  <a16:creationId xmlns:a16="http://schemas.microsoft.com/office/drawing/2014/main" id="{61B64848-DA58-C635-F785-541DEF54DFC1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直线箭头连接符 242">
              <a:extLst>
                <a:ext uri="{FF2B5EF4-FFF2-40B4-BE49-F238E27FC236}">
                  <a16:creationId xmlns:a16="http://schemas.microsoft.com/office/drawing/2014/main" id="{A27F82F3-EC97-0D48-F73A-A4F4DC0D79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直线箭头连接符 243">
              <a:extLst>
                <a:ext uri="{FF2B5EF4-FFF2-40B4-BE49-F238E27FC236}">
                  <a16:creationId xmlns:a16="http://schemas.microsoft.com/office/drawing/2014/main" id="{06E48D8A-E744-7791-D0A5-46957CD46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5" name="文本框 244">
            <a:extLst>
              <a:ext uri="{FF2B5EF4-FFF2-40B4-BE49-F238E27FC236}">
                <a16:creationId xmlns:a16="http://schemas.microsoft.com/office/drawing/2014/main" id="{9D98D50E-0BD1-1B0A-911C-C963BF8BF0B7}"/>
              </a:ext>
            </a:extLst>
          </p:cNvPr>
          <p:cNvSpPr txBox="1"/>
          <p:nvPr/>
        </p:nvSpPr>
        <p:spPr>
          <a:xfrm>
            <a:off x="5279809" y="279395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pSp>
        <p:nvGrpSpPr>
          <p:cNvPr id="246" name="组合 245">
            <a:extLst>
              <a:ext uri="{FF2B5EF4-FFF2-40B4-BE49-F238E27FC236}">
                <a16:creationId xmlns:a16="http://schemas.microsoft.com/office/drawing/2014/main" id="{7523B5BF-7F53-B5BE-198A-C8DCF890C6AE}"/>
              </a:ext>
            </a:extLst>
          </p:cNvPr>
          <p:cNvGrpSpPr/>
          <p:nvPr/>
        </p:nvGrpSpPr>
        <p:grpSpPr>
          <a:xfrm>
            <a:off x="5564641" y="2987453"/>
            <a:ext cx="424070" cy="397565"/>
            <a:chOff x="5420139" y="5221357"/>
            <a:chExt cx="424070" cy="397565"/>
          </a:xfrm>
        </p:grpSpPr>
        <p:cxnSp>
          <p:nvCxnSpPr>
            <p:cNvPr id="247" name="直线箭头连接符 246">
              <a:extLst>
                <a:ext uri="{FF2B5EF4-FFF2-40B4-BE49-F238E27FC236}">
                  <a16:creationId xmlns:a16="http://schemas.microsoft.com/office/drawing/2014/main" id="{26119707-5577-6D25-B2D0-DA35A9644649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线箭头连接符 247">
              <a:extLst>
                <a:ext uri="{FF2B5EF4-FFF2-40B4-BE49-F238E27FC236}">
                  <a16:creationId xmlns:a16="http://schemas.microsoft.com/office/drawing/2014/main" id="{E622B888-7B6D-4C28-ED14-D327427D49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线箭头连接符 248">
              <a:extLst>
                <a:ext uri="{FF2B5EF4-FFF2-40B4-BE49-F238E27FC236}">
                  <a16:creationId xmlns:a16="http://schemas.microsoft.com/office/drawing/2014/main" id="{2F524881-8A45-9F8C-9049-9CEA551C6D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0" name="文本框 249">
            <a:extLst>
              <a:ext uri="{FF2B5EF4-FFF2-40B4-BE49-F238E27FC236}">
                <a16:creationId xmlns:a16="http://schemas.microsoft.com/office/drawing/2014/main" id="{46D7DE78-34C4-A23F-7CA3-9C7360FF4EDB}"/>
              </a:ext>
            </a:extLst>
          </p:cNvPr>
          <p:cNvSpPr txBox="1"/>
          <p:nvPr/>
        </p:nvSpPr>
        <p:spPr>
          <a:xfrm>
            <a:off x="5869378" y="280569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pSp>
        <p:nvGrpSpPr>
          <p:cNvPr id="251" name="组合 250">
            <a:extLst>
              <a:ext uri="{FF2B5EF4-FFF2-40B4-BE49-F238E27FC236}">
                <a16:creationId xmlns:a16="http://schemas.microsoft.com/office/drawing/2014/main" id="{A0084B6F-1ECE-040B-C576-3FBFA84A70EC}"/>
              </a:ext>
            </a:extLst>
          </p:cNvPr>
          <p:cNvGrpSpPr/>
          <p:nvPr/>
        </p:nvGrpSpPr>
        <p:grpSpPr>
          <a:xfrm>
            <a:off x="1837081" y="2589680"/>
            <a:ext cx="424070" cy="397565"/>
            <a:chOff x="5420139" y="5221357"/>
            <a:chExt cx="424070" cy="397565"/>
          </a:xfrm>
        </p:grpSpPr>
        <p:cxnSp>
          <p:nvCxnSpPr>
            <p:cNvPr id="252" name="直线箭头连接符 251">
              <a:extLst>
                <a:ext uri="{FF2B5EF4-FFF2-40B4-BE49-F238E27FC236}">
                  <a16:creationId xmlns:a16="http://schemas.microsoft.com/office/drawing/2014/main" id="{F706C424-75CC-A3F7-369B-D71EC3C965F5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线箭头连接符 252">
              <a:extLst>
                <a:ext uri="{FF2B5EF4-FFF2-40B4-BE49-F238E27FC236}">
                  <a16:creationId xmlns:a16="http://schemas.microsoft.com/office/drawing/2014/main" id="{A84023CD-C1A9-CA23-D191-C9C6B9111A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直线箭头连接符 253">
              <a:extLst>
                <a:ext uri="{FF2B5EF4-FFF2-40B4-BE49-F238E27FC236}">
                  <a16:creationId xmlns:a16="http://schemas.microsoft.com/office/drawing/2014/main" id="{B908B2F3-0F1D-E601-326F-CC3A727F94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5" name="文本框 254">
            <a:extLst>
              <a:ext uri="{FF2B5EF4-FFF2-40B4-BE49-F238E27FC236}">
                <a16:creationId xmlns:a16="http://schemas.microsoft.com/office/drawing/2014/main" id="{D3F06667-B808-943F-0CBD-EE36EFD9212F}"/>
              </a:ext>
            </a:extLst>
          </p:cNvPr>
          <p:cNvSpPr txBox="1"/>
          <p:nvPr/>
        </p:nvSpPr>
        <p:spPr>
          <a:xfrm>
            <a:off x="2172097" y="23634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grpSp>
        <p:nvGrpSpPr>
          <p:cNvPr id="256" name="组合 255">
            <a:extLst>
              <a:ext uri="{FF2B5EF4-FFF2-40B4-BE49-F238E27FC236}">
                <a16:creationId xmlns:a16="http://schemas.microsoft.com/office/drawing/2014/main" id="{01BABA1D-9F38-E554-0029-41D74E61D240}"/>
              </a:ext>
            </a:extLst>
          </p:cNvPr>
          <p:cNvGrpSpPr/>
          <p:nvPr/>
        </p:nvGrpSpPr>
        <p:grpSpPr>
          <a:xfrm>
            <a:off x="2363689" y="2601438"/>
            <a:ext cx="424070" cy="397565"/>
            <a:chOff x="5420139" y="5221357"/>
            <a:chExt cx="424070" cy="397565"/>
          </a:xfrm>
        </p:grpSpPr>
        <p:cxnSp>
          <p:nvCxnSpPr>
            <p:cNvPr id="257" name="直线箭头连接符 256">
              <a:extLst>
                <a:ext uri="{FF2B5EF4-FFF2-40B4-BE49-F238E27FC236}">
                  <a16:creationId xmlns:a16="http://schemas.microsoft.com/office/drawing/2014/main" id="{EC3AD2F0-2B06-62D8-AD5A-EAFC18B96A80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直线箭头连接符 257">
              <a:extLst>
                <a:ext uri="{FF2B5EF4-FFF2-40B4-BE49-F238E27FC236}">
                  <a16:creationId xmlns:a16="http://schemas.microsoft.com/office/drawing/2014/main" id="{99C0C527-53D7-1E4C-14FF-20B36D3D2E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线箭头连接符 258">
              <a:extLst>
                <a:ext uri="{FF2B5EF4-FFF2-40B4-BE49-F238E27FC236}">
                  <a16:creationId xmlns:a16="http://schemas.microsoft.com/office/drawing/2014/main" id="{9160ED7C-A21A-AA82-ABED-38EEFDE339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0" name="文本框 259">
            <a:extLst>
              <a:ext uri="{FF2B5EF4-FFF2-40B4-BE49-F238E27FC236}">
                <a16:creationId xmlns:a16="http://schemas.microsoft.com/office/drawing/2014/main" id="{80B7290E-7045-4B85-8418-35C5C1E1363A}"/>
              </a:ext>
            </a:extLst>
          </p:cNvPr>
          <p:cNvSpPr txBox="1"/>
          <p:nvPr/>
        </p:nvSpPr>
        <p:spPr>
          <a:xfrm>
            <a:off x="2702895" y="239719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261" name="组合 260">
            <a:extLst>
              <a:ext uri="{FF2B5EF4-FFF2-40B4-BE49-F238E27FC236}">
                <a16:creationId xmlns:a16="http://schemas.microsoft.com/office/drawing/2014/main" id="{51B7D5EF-4FC4-F0A3-F4A5-A822D1E73A13}"/>
              </a:ext>
            </a:extLst>
          </p:cNvPr>
          <p:cNvGrpSpPr/>
          <p:nvPr/>
        </p:nvGrpSpPr>
        <p:grpSpPr>
          <a:xfrm>
            <a:off x="2870303" y="2606550"/>
            <a:ext cx="424070" cy="397565"/>
            <a:chOff x="5420139" y="5221357"/>
            <a:chExt cx="424070" cy="397565"/>
          </a:xfrm>
        </p:grpSpPr>
        <p:cxnSp>
          <p:nvCxnSpPr>
            <p:cNvPr id="262" name="直线箭头连接符 261">
              <a:extLst>
                <a:ext uri="{FF2B5EF4-FFF2-40B4-BE49-F238E27FC236}">
                  <a16:creationId xmlns:a16="http://schemas.microsoft.com/office/drawing/2014/main" id="{13D8F9FB-1C7F-369B-6030-6AC15B202CFF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线箭头连接符 262">
              <a:extLst>
                <a:ext uri="{FF2B5EF4-FFF2-40B4-BE49-F238E27FC236}">
                  <a16:creationId xmlns:a16="http://schemas.microsoft.com/office/drawing/2014/main" id="{F3691660-A0C9-5251-C60D-25C5269D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直线箭头连接符 263">
              <a:extLst>
                <a:ext uri="{FF2B5EF4-FFF2-40B4-BE49-F238E27FC236}">
                  <a16:creationId xmlns:a16="http://schemas.microsoft.com/office/drawing/2014/main" id="{B4EC0351-423A-2A94-E3B1-332BBAD798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5" name="文本框 264">
            <a:extLst>
              <a:ext uri="{FF2B5EF4-FFF2-40B4-BE49-F238E27FC236}">
                <a16:creationId xmlns:a16="http://schemas.microsoft.com/office/drawing/2014/main" id="{C32793AE-884C-DDF8-A358-99F9175A3688}"/>
              </a:ext>
            </a:extLst>
          </p:cNvPr>
          <p:cNvSpPr txBox="1"/>
          <p:nvPr/>
        </p:nvSpPr>
        <p:spPr>
          <a:xfrm>
            <a:off x="3207075" y="239719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266" name="组合 265">
            <a:extLst>
              <a:ext uri="{FF2B5EF4-FFF2-40B4-BE49-F238E27FC236}">
                <a16:creationId xmlns:a16="http://schemas.microsoft.com/office/drawing/2014/main" id="{310BAB6B-F063-9986-4EC7-3137AC50985B}"/>
              </a:ext>
            </a:extLst>
          </p:cNvPr>
          <p:cNvGrpSpPr/>
          <p:nvPr/>
        </p:nvGrpSpPr>
        <p:grpSpPr>
          <a:xfrm>
            <a:off x="3434580" y="2583659"/>
            <a:ext cx="424070" cy="397565"/>
            <a:chOff x="5420139" y="5221357"/>
            <a:chExt cx="424070" cy="397565"/>
          </a:xfrm>
        </p:grpSpPr>
        <p:cxnSp>
          <p:nvCxnSpPr>
            <p:cNvPr id="267" name="直线箭头连接符 266">
              <a:extLst>
                <a:ext uri="{FF2B5EF4-FFF2-40B4-BE49-F238E27FC236}">
                  <a16:creationId xmlns:a16="http://schemas.microsoft.com/office/drawing/2014/main" id="{7AF1CCBA-04C0-D63A-AAEF-60423DB07599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线箭头连接符 267">
              <a:extLst>
                <a:ext uri="{FF2B5EF4-FFF2-40B4-BE49-F238E27FC236}">
                  <a16:creationId xmlns:a16="http://schemas.microsoft.com/office/drawing/2014/main" id="{E588EA55-1FF0-0AA3-20B6-950E0F83D7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线箭头连接符 268">
              <a:extLst>
                <a:ext uri="{FF2B5EF4-FFF2-40B4-BE49-F238E27FC236}">
                  <a16:creationId xmlns:a16="http://schemas.microsoft.com/office/drawing/2014/main" id="{C51DB6C8-CAB0-E7A1-2863-958101DB4D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0" name="文本框 269">
            <a:extLst>
              <a:ext uri="{FF2B5EF4-FFF2-40B4-BE49-F238E27FC236}">
                <a16:creationId xmlns:a16="http://schemas.microsoft.com/office/drawing/2014/main" id="{75F015CF-8819-6493-DA78-1F287F48C866}"/>
              </a:ext>
            </a:extLst>
          </p:cNvPr>
          <p:cNvSpPr txBox="1"/>
          <p:nvPr/>
        </p:nvSpPr>
        <p:spPr>
          <a:xfrm>
            <a:off x="3665542" y="239719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grpSp>
        <p:nvGrpSpPr>
          <p:cNvPr id="271" name="组合 270">
            <a:extLst>
              <a:ext uri="{FF2B5EF4-FFF2-40B4-BE49-F238E27FC236}">
                <a16:creationId xmlns:a16="http://schemas.microsoft.com/office/drawing/2014/main" id="{B35E741A-8C42-ACC8-AC0F-96E5D95B714A}"/>
              </a:ext>
            </a:extLst>
          </p:cNvPr>
          <p:cNvGrpSpPr/>
          <p:nvPr/>
        </p:nvGrpSpPr>
        <p:grpSpPr>
          <a:xfrm>
            <a:off x="3897220" y="2592823"/>
            <a:ext cx="424070" cy="397565"/>
            <a:chOff x="5420139" y="5221357"/>
            <a:chExt cx="424070" cy="397565"/>
          </a:xfrm>
        </p:grpSpPr>
        <p:cxnSp>
          <p:nvCxnSpPr>
            <p:cNvPr id="272" name="直线箭头连接符 271">
              <a:extLst>
                <a:ext uri="{FF2B5EF4-FFF2-40B4-BE49-F238E27FC236}">
                  <a16:creationId xmlns:a16="http://schemas.microsoft.com/office/drawing/2014/main" id="{5BA5886A-53A2-6383-746E-448EC2E24CE2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直线箭头连接符 272">
              <a:extLst>
                <a:ext uri="{FF2B5EF4-FFF2-40B4-BE49-F238E27FC236}">
                  <a16:creationId xmlns:a16="http://schemas.microsoft.com/office/drawing/2014/main" id="{5AF9261E-C5CA-B844-D0A9-C7452CD3AE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线箭头连接符 273">
              <a:extLst>
                <a:ext uri="{FF2B5EF4-FFF2-40B4-BE49-F238E27FC236}">
                  <a16:creationId xmlns:a16="http://schemas.microsoft.com/office/drawing/2014/main" id="{E4BFA846-93B7-3E79-D895-200A2D2D30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5" name="文本框 274">
            <a:extLst>
              <a:ext uri="{FF2B5EF4-FFF2-40B4-BE49-F238E27FC236}">
                <a16:creationId xmlns:a16="http://schemas.microsoft.com/office/drawing/2014/main" id="{E7B463C4-3294-DF3D-A47F-612D5E6F5E10}"/>
              </a:ext>
            </a:extLst>
          </p:cNvPr>
          <p:cNvSpPr txBox="1"/>
          <p:nvPr/>
        </p:nvSpPr>
        <p:spPr>
          <a:xfrm>
            <a:off x="4213507" y="239727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pSp>
        <p:nvGrpSpPr>
          <p:cNvPr id="276" name="组合 275">
            <a:extLst>
              <a:ext uri="{FF2B5EF4-FFF2-40B4-BE49-F238E27FC236}">
                <a16:creationId xmlns:a16="http://schemas.microsoft.com/office/drawing/2014/main" id="{1EFA7C25-9467-21ED-5C51-F6859AFE3F27}"/>
              </a:ext>
            </a:extLst>
          </p:cNvPr>
          <p:cNvGrpSpPr/>
          <p:nvPr/>
        </p:nvGrpSpPr>
        <p:grpSpPr>
          <a:xfrm>
            <a:off x="4420191" y="2594147"/>
            <a:ext cx="424070" cy="397565"/>
            <a:chOff x="5420139" y="5221357"/>
            <a:chExt cx="424070" cy="397565"/>
          </a:xfrm>
        </p:grpSpPr>
        <p:cxnSp>
          <p:nvCxnSpPr>
            <p:cNvPr id="277" name="直线箭头连接符 276">
              <a:extLst>
                <a:ext uri="{FF2B5EF4-FFF2-40B4-BE49-F238E27FC236}">
                  <a16:creationId xmlns:a16="http://schemas.microsoft.com/office/drawing/2014/main" id="{648EE183-4589-9048-690E-4AD6D8EB7644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直线箭头连接符 277">
              <a:extLst>
                <a:ext uri="{FF2B5EF4-FFF2-40B4-BE49-F238E27FC236}">
                  <a16:creationId xmlns:a16="http://schemas.microsoft.com/office/drawing/2014/main" id="{EA38F6E1-403A-B275-051E-7681AC23DB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线箭头连接符 278">
              <a:extLst>
                <a:ext uri="{FF2B5EF4-FFF2-40B4-BE49-F238E27FC236}">
                  <a16:creationId xmlns:a16="http://schemas.microsoft.com/office/drawing/2014/main" id="{1A62E9F8-27F7-69AF-7683-F0159B75C7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0" name="文本框 279">
            <a:extLst>
              <a:ext uri="{FF2B5EF4-FFF2-40B4-BE49-F238E27FC236}">
                <a16:creationId xmlns:a16="http://schemas.microsoft.com/office/drawing/2014/main" id="{E9068DB9-EC58-272B-FC87-F93C524553B5}"/>
              </a:ext>
            </a:extLst>
          </p:cNvPr>
          <p:cNvSpPr txBox="1"/>
          <p:nvPr/>
        </p:nvSpPr>
        <p:spPr>
          <a:xfrm>
            <a:off x="4747893" y="240227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grpSp>
        <p:nvGrpSpPr>
          <p:cNvPr id="281" name="组合 280">
            <a:extLst>
              <a:ext uri="{FF2B5EF4-FFF2-40B4-BE49-F238E27FC236}">
                <a16:creationId xmlns:a16="http://schemas.microsoft.com/office/drawing/2014/main" id="{1F67E41A-5247-5F70-1271-30AFE7E71ECF}"/>
              </a:ext>
            </a:extLst>
          </p:cNvPr>
          <p:cNvGrpSpPr/>
          <p:nvPr/>
        </p:nvGrpSpPr>
        <p:grpSpPr>
          <a:xfrm>
            <a:off x="4952882" y="2600466"/>
            <a:ext cx="424070" cy="397565"/>
            <a:chOff x="5420139" y="5221357"/>
            <a:chExt cx="424070" cy="397565"/>
          </a:xfrm>
        </p:grpSpPr>
        <p:cxnSp>
          <p:nvCxnSpPr>
            <p:cNvPr id="282" name="直线箭头连接符 281">
              <a:extLst>
                <a:ext uri="{FF2B5EF4-FFF2-40B4-BE49-F238E27FC236}">
                  <a16:creationId xmlns:a16="http://schemas.microsoft.com/office/drawing/2014/main" id="{13781DE3-CAD8-9327-C93E-A4A7C59AB564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线箭头连接符 282">
              <a:extLst>
                <a:ext uri="{FF2B5EF4-FFF2-40B4-BE49-F238E27FC236}">
                  <a16:creationId xmlns:a16="http://schemas.microsoft.com/office/drawing/2014/main" id="{C943A5E6-D269-56E1-2832-2B8EEC72CA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直线箭头连接符 283">
              <a:extLst>
                <a:ext uri="{FF2B5EF4-FFF2-40B4-BE49-F238E27FC236}">
                  <a16:creationId xmlns:a16="http://schemas.microsoft.com/office/drawing/2014/main" id="{61001D3B-8638-7031-4B74-FDF864FBB3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5" name="文本框 284">
            <a:extLst>
              <a:ext uri="{FF2B5EF4-FFF2-40B4-BE49-F238E27FC236}">
                <a16:creationId xmlns:a16="http://schemas.microsoft.com/office/drawing/2014/main" id="{0BB1B895-1FEC-8C32-0442-6C745D032445}"/>
              </a:ext>
            </a:extLst>
          </p:cNvPr>
          <p:cNvSpPr txBox="1"/>
          <p:nvPr/>
        </p:nvSpPr>
        <p:spPr>
          <a:xfrm>
            <a:off x="5289148" y="240216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</a:rPr>
              <a:t>6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286" name="组合 285">
            <a:extLst>
              <a:ext uri="{FF2B5EF4-FFF2-40B4-BE49-F238E27FC236}">
                <a16:creationId xmlns:a16="http://schemas.microsoft.com/office/drawing/2014/main" id="{C5BA1D5D-7E7E-DCA9-0EF0-57226D4C2B9A}"/>
              </a:ext>
            </a:extLst>
          </p:cNvPr>
          <p:cNvGrpSpPr/>
          <p:nvPr/>
        </p:nvGrpSpPr>
        <p:grpSpPr>
          <a:xfrm>
            <a:off x="5486618" y="2630733"/>
            <a:ext cx="424070" cy="397565"/>
            <a:chOff x="5420139" y="5221357"/>
            <a:chExt cx="424070" cy="397565"/>
          </a:xfrm>
        </p:grpSpPr>
        <p:cxnSp>
          <p:nvCxnSpPr>
            <p:cNvPr id="287" name="直线箭头连接符 286">
              <a:extLst>
                <a:ext uri="{FF2B5EF4-FFF2-40B4-BE49-F238E27FC236}">
                  <a16:creationId xmlns:a16="http://schemas.microsoft.com/office/drawing/2014/main" id="{D25C1FA5-6254-E043-24DF-F4EB41C66680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直线箭头连接符 287">
              <a:extLst>
                <a:ext uri="{FF2B5EF4-FFF2-40B4-BE49-F238E27FC236}">
                  <a16:creationId xmlns:a16="http://schemas.microsoft.com/office/drawing/2014/main" id="{B6BA652A-D2B8-D774-361D-E13D46B22D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直线箭头连接符 288">
              <a:extLst>
                <a:ext uri="{FF2B5EF4-FFF2-40B4-BE49-F238E27FC236}">
                  <a16:creationId xmlns:a16="http://schemas.microsoft.com/office/drawing/2014/main" id="{E9F9B9CA-9A83-CF23-C35F-594C6F00FC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5589" y="5289413"/>
              <a:ext cx="48620" cy="329509"/>
            </a:xfrm>
            <a:prstGeom prst="straightConnector1">
              <a:avLst/>
            </a:prstGeom>
            <a:ln w="95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0" name="文本框 289">
            <a:extLst>
              <a:ext uri="{FF2B5EF4-FFF2-40B4-BE49-F238E27FC236}">
                <a16:creationId xmlns:a16="http://schemas.microsoft.com/office/drawing/2014/main" id="{66F97E45-A0A6-508A-2399-D17D23902A93}"/>
              </a:ext>
            </a:extLst>
          </p:cNvPr>
          <p:cNvSpPr txBox="1"/>
          <p:nvPr/>
        </p:nvSpPr>
        <p:spPr>
          <a:xfrm>
            <a:off x="5834197" y="241310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highlight>
                  <a:srgbClr val="FF0000"/>
                </a:highlight>
              </a:rPr>
              <a:t>6</a:t>
            </a:r>
            <a:endParaRPr kumimoji="1" lang="zh-CN" altLang="en-US" dirty="0">
              <a:solidFill>
                <a:schemeClr val="bg1"/>
              </a:solidFill>
              <a:highlight>
                <a:srgbClr val="FF0000"/>
              </a:highlight>
            </a:endParaRPr>
          </a:p>
        </p:txBody>
      </p:sp>
      <p:sp>
        <p:nvSpPr>
          <p:cNvPr id="291" name="文本框 290">
            <a:extLst>
              <a:ext uri="{FF2B5EF4-FFF2-40B4-BE49-F238E27FC236}">
                <a16:creationId xmlns:a16="http://schemas.microsoft.com/office/drawing/2014/main" id="{9C8DCD87-C2C2-6E8C-DEC4-C62CA12D2A40}"/>
              </a:ext>
            </a:extLst>
          </p:cNvPr>
          <p:cNvSpPr txBox="1"/>
          <p:nvPr/>
        </p:nvSpPr>
        <p:spPr>
          <a:xfrm>
            <a:off x="6868160" y="2915920"/>
            <a:ext cx="5086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由于</a:t>
            </a:r>
            <a:r>
              <a:rPr kumimoji="1" lang="en-US" altLang="zh-CN" dirty="0"/>
              <a:t>str[2]</a:t>
            </a:r>
            <a:r>
              <a:rPr kumimoji="1" lang="zh-CN" altLang="en-US" dirty="0"/>
              <a:t> </a:t>
            </a:r>
            <a:r>
              <a:rPr kumimoji="1" lang="en-US" altLang="zh-CN" dirty="0"/>
              <a:t>==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str[6]</a:t>
            </a:r>
            <a:r>
              <a:rPr kumimoji="1" lang="zh-CN" altLang="en-US" dirty="0"/>
              <a:t>，于是发生状态转移。根据其</a:t>
            </a:r>
            <a:endParaRPr kumimoji="1" lang="en-US" altLang="zh-CN" dirty="0"/>
          </a:p>
          <a:p>
            <a:r>
              <a:rPr kumimoji="1" lang="zh-CN" altLang="en-US" dirty="0"/>
              <a:t>左下的</a:t>
            </a:r>
            <a:r>
              <a:rPr kumimoji="1" lang="en-US" altLang="zh-CN" dirty="0" err="1"/>
              <a:t>dp</a:t>
            </a:r>
            <a:r>
              <a:rPr kumimoji="1" lang="en-US" altLang="zh-CN" dirty="0"/>
              <a:t>[3,5]+2</a:t>
            </a:r>
            <a:r>
              <a:rPr kumimoji="1" lang="zh-CN" altLang="en-US" dirty="0"/>
              <a:t>，于是得到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292" name="文本框 291">
            <a:extLst>
              <a:ext uri="{FF2B5EF4-FFF2-40B4-BE49-F238E27FC236}">
                <a16:creationId xmlns:a16="http://schemas.microsoft.com/office/drawing/2014/main" id="{2069E804-1A1F-7FBA-2684-E5F42F56138F}"/>
              </a:ext>
            </a:extLst>
          </p:cNvPr>
          <p:cNvSpPr txBox="1"/>
          <p:nvPr/>
        </p:nvSpPr>
        <p:spPr>
          <a:xfrm>
            <a:off x="6829854" y="4049535"/>
            <a:ext cx="5086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由于</a:t>
            </a:r>
            <a:r>
              <a:rPr kumimoji="1" lang="en-US" altLang="zh-CN" dirty="0"/>
              <a:t>str[0]</a:t>
            </a:r>
            <a:r>
              <a:rPr kumimoji="1" lang="zh-CN" altLang="en-US" dirty="0"/>
              <a:t> </a:t>
            </a:r>
            <a:r>
              <a:rPr kumimoji="1" lang="en-US" altLang="zh-CN" dirty="0"/>
              <a:t>==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str[8]</a:t>
            </a:r>
            <a:r>
              <a:rPr kumimoji="1" lang="zh-CN" altLang="en-US" dirty="0"/>
              <a:t>，于是发生状态转移。根据其</a:t>
            </a:r>
            <a:endParaRPr kumimoji="1" lang="en-US" altLang="zh-CN" dirty="0"/>
          </a:p>
          <a:p>
            <a:r>
              <a:rPr kumimoji="1" lang="zh-CN" altLang="en-US" dirty="0"/>
              <a:t>左下的</a:t>
            </a:r>
            <a:r>
              <a:rPr kumimoji="1" lang="en-US" altLang="zh-CN" dirty="0" err="1"/>
              <a:t>dp</a:t>
            </a:r>
            <a:r>
              <a:rPr kumimoji="1" lang="en-US" altLang="zh-CN" dirty="0"/>
              <a:t>[1,7]+2</a:t>
            </a:r>
            <a:r>
              <a:rPr kumimoji="1" lang="zh-CN" altLang="en-US" dirty="0"/>
              <a:t>，于是得到</a:t>
            </a:r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294" name="文本框 293">
            <a:extLst>
              <a:ext uri="{FF2B5EF4-FFF2-40B4-BE49-F238E27FC236}">
                <a16:creationId xmlns:a16="http://schemas.microsoft.com/office/drawing/2014/main" id="{F96AE094-4F96-9BB6-EBAD-279ED75FED5D}"/>
              </a:ext>
            </a:extLst>
          </p:cNvPr>
          <p:cNvSpPr txBox="1"/>
          <p:nvPr/>
        </p:nvSpPr>
        <p:spPr>
          <a:xfrm>
            <a:off x="6821214" y="5002152"/>
            <a:ext cx="4447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得到</a:t>
            </a:r>
            <a:r>
              <a:rPr kumimoji="1" lang="en-US" altLang="zh-CN" dirty="0">
                <a:solidFill>
                  <a:schemeClr val="bg1"/>
                </a:solidFill>
                <a:highlight>
                  <a:srgbClr val="FF0000"/>
                </a:highlight>
              </a:rPr>
              <a:t>end-case</a:t>
            </a:r>
            <a:r>
              <a:rPr kumimoji="1" lang="zh-CN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，最终得到</a:t>
            </a:r>
            <a:r>
              <a:rPr kumimoji="1" lang="en-US" altLang="zh-CN" dirty="0" err="1">
                <a:solidFill>
                  <a:schemeClr val="bg1"/>
                </a:solidFill>
                <a:highlight>
                  <a:srgbClr val="FF0000"/>
                </a:highlight>
              </a:rPr>
              <a:t>dp</a:t>
            </a:r>
            <a:r>
              <a:rPr kumimoji="1" lang="en-US" altLang="zh-CN" dirty="0">
                <a:solidFill>
                  <a:schemeClr val="bg1"/>
                </a:solidFill>
                <a:highlight>
                  <a:srgbClr val="FF0000"/>
                </a:highlight>
              </a:rPr>
              <a:t>[0,9]</a:t>
            </a:r>
            <a:r>
              <a:rPr kumimoji="1" lang="zh-CN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的结果为</a:t>
            </a:r>
            <a:r>
              <a:rPr kumimoji="1" lang="en-US" altLang="zh-CN" dirty="0">
                <a:solidFill>
                  <a:schemeClr val="bg1"/>
                </a:solidFill>
                <a:highlight>
                  <a:srgbClr val="FF0000"/>
                </a:highlight>
              </a:rPr>
              <a:t>6</a:t>
            </a:r>
            <a:endParaRPr kumimoji="1" lang="zh-CN" altLang="en-US" dirty="0">
              <a:solidFill>
                <a:schemeClr val="bg1"/>
              </a:solidFill>
              <a:highlight>
                <a:srgbClr val="FF0000"/>
              </a:highlight>
            </a:endParaRPr>
          </a:p>
        </p:txBody>
      </p:sp>
      <p:sp>
        <p:nvSpPr>
          <p:cNvPr id="26" name="页脚占位符 25">
            <a:extLst>
              <a:ext uri="{FF2B5EF4-FFF2-40B4-BE49-F238E27FC236}">
                <a16:creationId xmlns:a16="http://schemas.microsoft.com/office/drawing/2014/main" id="{9326F104-5037-EE23-32E9-2F2A7BF98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765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800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500"/>
                            </p:stCondLst>
                            <p:childTnLst>
                              <p:par>
                                <p:cTn id="6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0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9500"/>
                            </p:stCondLst>
                            <p:childTnLst>
                              <p:par>
                                <p:cTn id="7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100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1500"/>
                            </p:stCondLst>
                            <p:childTnLst>
                              <p:par>
                                <p:cTn id="8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00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2500"/>
                            </p:stCondLst>
                            <p:childTnLst>
                              <p:par>
                                <p:cTn id="9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3000"/>
                            </p:stCondLst>
                            <p:childTnLst>
                              <p:par>
                                <p:cTn id="9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4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3500"/>
                            </p:stCondLst>
                            <p:childTnLst>
                              <p:par>
                                <p:cTn id="9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4000"/>
                            </p:stCondLst>
                            <p:childTnLst>
                              <p:par>
                                <p:cTn id="10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4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500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5500"/>
                            </p:stCondLst>
                            <p:childTnLst>
                              <p:par>
                                <p:cTn id="11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1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6500"/>
                            </p:stCondLst>
                            <p:childTnLst>
                              <p:par>
                                <p:cTn id="1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7000"/>
                            </p:stCondLst>
                            <p:childTnLst>
                              <p:par>
                                <p:cTn id="1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7500"/>
                            </p:stCondLst>
                            <p:childTnLst>
                              <p:par>
                                <p:cTn id="12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8000"/>
                            </p:stCondLst>
                            <p:childTnLst>
                              <p:par>
                                <p:cTn id="12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8500"/>
                            </p:stCondLst>
                            <p:childTnLst>
                              <p:par>
                                <p:cTn id="13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9000"/>
                            </p:stCondLst>
                            <p:childTnLst>
                              <p:par>
                                <p:cTn id="13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9500"/>
                            </p:stCondLst>
                            <p:childTnLst>
                              <p:par>
                                <p:cTn id="13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0000"/>
                            </p:stCondLst>
                            <p:childTnLst>
                              <p:par>
                                <p:cTn id="14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0500"/>
                            </p:stCondLst>
                            <p:childTnLst>
                              <p:par>
                                <p:cTn id="14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4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1000"/>
                            </p:stCondLst>
                            <p:childTnLst>
                              <p:par>
                                <p:cTn id="14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1500"/>
                            </p:stCondLst>
                            <p:childTnLst>
                              <p:par>
                                <p:cTn id="15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2000"/>
                            </p:stCondLst>
                            <p:childTnLst>
                              <p:par>
                                <p:cTn id="15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2500"/>
                            </p:stCondLst>
                            <p:childTnLst>
                              <p:par>
                                <p:cTn id="15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23000"/>
                            </p:stCondLst>
                            <p:childTnLst>
                              <p:par>
                                <p:cTn id="16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23500"/>
                            </p:stCondLst>
                            <p:childTnLst>
                              <p:par>
                                <p:cTn id="16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4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24000"/>
                            </p:stCondLst>
                            <p:childTnLst>
                              <p:par>
                                <p:cTn id="16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24500"/>
                            </p:stCondLst>
                            <p:childTnLst>
                              <p:par>
                                <p:cTn id="17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5000"/>
                            </p:stCondLst>
                            <p:childTnLst>
                              <p:par>
                                <p:cTn id="17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4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25500"/>
                            </p:stCondLst>
                            <p:childTnLst>
                              <p:par>
                                <p:cTn id="17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26000"/>
                            </p:stCondLst>
                            <p:childTnLst>
                              <p:par>
                                <p:cTn id="18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26500"/>
                            </p:stCondLst>
                            <p:childTnLst>
                              <p:par>
                                <p:cTn id="18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4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7000"/>
                            </p:stCondLst>
                            <p:childTnLst>
                              <p:par>
                                <p:cTn id="18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27500"/>
                            </p:stCondLst>
                            <p:childTnLst>
                              <p:par>
                                <p:cTn id="19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8000"/>
                            </p:stCondLst>
                            <p:childTnLst>
                              <p:par>
                                <p:cTn id="19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4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8500"/>
                            </p:stCondLst>
                            <p:childTnLst>
                              <p:par>
                                <p:cTn id="19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285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29000"/>
                            </p:stCondLst>
                            <p:childTnLst>
                              <p:par>
                                <p:cTn id="203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31000"/>
                            </p:stCondLst>
                            <p:childTnLst>
                              <p:par>
                                <p:cTn id="20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31500"/>
                            </p:stCondLst>
                            <p:childTnLst>
                              <p:par>
                                <p:cTn id="21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32000"/>
                            </p:stCondLst>
                            <p:childTnLst>
                              <p:par>
                                <p:cTn id="21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32500"/>
                            </p:stCondLst>
                            <p:childTnLst>
                              <p:par>
                                <p:cTn id="21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7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33000"/>
                            </p:stCondLst>
                            <p:childTnLst>
                              <p:par>
                                <p:cTn id="2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33500"/>
                            </p:stCondLst>
                            <p:childTnLst>
                              <p:par>
                                <p:cTn id="2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34000"/>
                            </p:stCondLst>
                            <p:childTnLst>
                              <p:par>
                                <p:cTn id="22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34500"/>
                            </p:stCondLst>
                            <p:childTnLst>
                              <p:par>
                                <p:cTn id="2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35000"/>
                            </p:stCondLst>
                            <p:childTnLst>
                              <p:par>
                                <p:cTn id="23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35500"/>
                            </p:stCondLst>
                            <p:childTnLst>
                              <p:par>
                                <p:cTn id="23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36000"/>
                            </p:stCondLst>
                            <p:childTnLst>
                              <p:par>
                                <p:cTn id="24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36500"/>
                            </p:stCondLst>
                            <p:childTnLst>
                              <p:par>
                                <p:cTn id="24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37000"/>
                            </p:stCondLst>
                            <p:childTnLst>
                              <p:par>
                                <p:cTn id="24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7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37500"/>
                            </p:stCondLst>
                            <p:childTnLst>
                              <p:par>
                                <p:cTn id="25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38000"/>
                            </p:stCondLst>
                            <p:childTnLst>
                              <p:par>
                                <p:cTn id="25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38500"/>
                            </p:stCondLst>
                            <p:childTnLst>
                              <p:par>
                                <p:cTn id="25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39000"/>
                            </p:stCondLst>
                            <p:childTnLst>
                              <p:par>
                                <p:cTn id="26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2" fill="hold">
                            <p:stCondLst>
                              <p:cond delay="39500"/>
                            </p:stCondLst>
                            <p:childTnLst>
                              <p:par>
                                <p:cTn id="26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40000"/>
                            </p:stCondLst>
                            <p:childTnLst>
                              <p:par>
                                <p:cTn id="26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40500"/>
                            </p:stCondLst>
                            <p:childTnLst>
                              <p:par>
                                <p:cTn id="27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41000"/>
                            </p:stCondLst>
                            <p:childTnLst>
                              <p:par>
                                <p:cTn id="27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41500"/>
                            </p:stCondLst>
                            <p:childTnLst>
                              <p:par>
                                <p:cTn id="27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42000"/>
                            </p:stCondLst>
                            <p:childTnLst>
                              <p:par>
                                <p:cTn id="28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2" fill="hold">
                            <p:stCondLst>
                              <p:cond delay="42500"/>
                            </p:stCondLst>
                            <p:childTnLst>
                              <p:par>
                                <p:cTn id="28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43000"/>
                            </p:stCondLst>
                            <p:childTnLst>
                              <p:par>
                                <p:cTn id="28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7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43500"/>
                            </p:stCondLst>
                            <p:childTnLst>
                              <p:par>
                                <p:cTn id="29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44000"/>
                            </p:stCondLst>
                            <p:childTnLst>
                              <p:par>
                                <p:cTn id="29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44500"/>
                            </p:stCondLst>
                            <p:childTnLst>
                              <p:par>
                                <p:cTn id="29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7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45000"/>
                            </p:stCondLst>
                            <p:childTnLst>
                              <p:par>
                                <p:cTn id="30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2" fill="hold">
                            <p:stCondLst>
                              <p:cond delay="45500"/>
                            </p:stCondLst>
                            <p:childTnLst>
                              <p:par>
                                <p:cTn id="30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46000"/>
                            </p:stCondLst>
                            <p:childTnLst>
                              <p:par>
                                <p:cTn id="30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7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9" fill="hold">
                            <p:stCondLst>
                              <p:cond delay="46500"/>
                            </p:stCondLst>
                            <p:childTnLst>
                              <p:par>
                                <p:cTn id="31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47000"/>
                            </p:stCondLst>
                            <p:childTnLst>
                              <p:par>
                                <p:cTn id="31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5" fill="hold">
                            <p:stCondLst>
                              <p:cond delay="47500"/>
                            </p:stCondLst>
                            <p:childTnLst>
                              <p:par>
                                <p:cTn id="31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7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48000"/>
                            </p:stCondLst>
                            <p:childTnLst>
                              <p:par>
                                <p:cTn id="3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" fill="hold">
                            <p:stCondLst>
                              <p:cond delay="48500"/>
                            </p:stCondLst>
                            <p:childTnLst>
                              <p:par>
                                <p:cTn id="3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5" fill="hold">
                            <p:stCondLst>
                              <p:cond delay="49000"/>
                            </p:stCondLst>
                            <p:childTnLst>
                              <p:par>
                                <p:cTn id="32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7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9" fill="hold">
                            <p:stCondLst>
                              <p:cond delay="49500"/>
                            </p:stCondLst>
                            <p:childTnLst>
                              <p:par>
                                <p:cTn id="3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50000"/>
                            </p:stCondLst>
                            <p:childTnLst>
                              <p:par>
                                <p:cTn id="33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50500"/>
                            </p:stCondLst>
                            <p:childTnLst>
                              <p:par>
                                <p:cTn id="33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37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9" fill="hold">
                            <p:stCondLst>
                              <p:cond delay="51000"/>
                            </p:stCondLst>
                            <p:childTnLst>
                              <p:par>
                                <p:cTn id="34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2" fill="hold">
                            <p:stCondLst>
                              <p:cond delay="51500"/>
                            </p:stCondLst>
                            <p:childTnLst>
                              <p:par>
                                <p:cTn id="34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" fill="hold">
                            <p:stCondLst>
                              <p:cond delay="52000"/>
                            </p:stCondLst>
                            <p:childTnLst>
                              <p:par>
                                <p:cTn id="34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7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9" fill="hold">
                            <p:stCondLst>
                              <p:cond delay="52500"/>
                            </p:stCondLst>
                            <p:childTnLst>
                              <p:par>
                                <p:cTn id="35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53000"/>
                            </p:stCondLst>
                            <p:childTnLst>
                              <p:par>
                                <p:cTn id="35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5" fill="hold">
                            <p:stCondLst>
                              <p:cond delay="53500"/>
                            </p:stCondLst>
                            <p:childTnLst>
                              <p:par>
                                <p:cTn id="35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57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54000"/>
                            </p:stCondLst>
                            <p:childTnLst>
                              <p:par>
                                <p:cTn id="36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2" fill="hold">
                            <p:stCondLst>
                              <p:cond delay="54500"/>
                            </p:stCondLst>
                            <p:childTnLst>
                              <p:par>
                                <p:cTn id="36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5" fill="hold">
                            <p:stCondLst>
                              <p:cond delay="55000"/>
                            </p:stCondLst>
                            <p:childTnLst>
                              <p:par>
                                <p:cTn id="366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7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9" fill="hold">
                            <p:stCondLst>
                              <p:cond delay="55500"/>
                            </p:stCondLst>
                            <p:childTnLst>
                              <p:par>
                                <p:cTn id="37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56000"/>
                            </p:stCondLst>
                            <p:childTnLst>
                              <p:par>
                                <p:cTn id="37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5" fill="hold">
                            <p:stCondLst>
                              <p:cond delay="56500"/>
                            </p:stCondLst>
                            <p:childTnLst>
                              <p:par>
                                <p:cTn id="37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8" fill="hold">
                            <p:stCondLst>
                              <p:cond delay="57500"/>
                            </p:stCondLst>
                            <p:childTnLst>
                              <p:par>
                                <p:cTn id="379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80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2" fill="hold">
                            <p:stCondLst>
                              <p:cond delay="58000"/>
                            </p:stCondLst>
                            <p:childTnLst>
                              <p:par>
                                <p:cTn id="38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5" fill="hold">
                            <p:stCondLst>
                              <p:cond delay="58500"/>
                            </p:stCondLst>
                            <p:childTnLst>
                              <p:par>
                                <p:cTn id="38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5" grpId="0"/>
      <p:bldP spid="40" grpId="0"/>
      <p:bldP spid="118" grpId="0"/>
      <p:bldP spid="123" grpId="0"/>
      <p:bldP spid="131" grpId="0"/>
      <p:bldP spid="136" grpId="0"/>
      <p:bldP spid="141" grpId="0"/>
      <p:bldP spid="146" grpId="0"/>
      <p:bldP spid="151" grpId="0"/>
      <p:bldP spid="156" grpId="0"/>
      <p:bldP spid="161" grpId="0"/>
      <p:bldP spid="166" grpId="0"/>
      <p:bldP spid="171" grpId="0"/>
      <p:bldP spid="176" grpId="0"/>
      <p:bldP spid="185" grpId="0"/>
      <p:bldP spid="190" grpId="0"/>
      <p:bldP spid="195" grpId="0"/>
      <p:bldP spid="200" grpId="0"/>
      <p:bldP spid="205" grpId="0"/>
      <p:bldP spid="210" grpId="0"/>
      <p:bldP spid="215" grpId="0"/>
      <p:bldP spid="220" grpId="0"/>
      <p:bldP spid="225" grpId="0"/>
      <p:bldP spid="230" grpId="0"/>
      <p:bldP spid="235" grpId="0"/>
      <p:bldP spid="240" grpId="0"/>
      <p:bldP spid="245" grpId="0"/>
      <p:bldP spid="250" grpId="0"/>
      <p:bldP spid="255" grpId="0"/>
      <p:bldP spid="260" grpId="0"/>
      <p:bldP spid="265" grpId="0"/>
      <p:bldP spid="270" grpId="0"/>
      <p:bldP spid="275" grpId="0"/>
      <p:bldP spid="280" grpId="0"/>
      <p:bldP spid="285" grpId="0"/>
      <p:bldP spid="290" grpId="0"/>
      <p:bldP spid="291" grpId="0"/>
      <p:bldP spid="292" grpId="0"/>
      <p:bldP spid="29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05260C-570E-8090-13B6-8BEF18ECB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847"/>
            <a:ext cx="10515600" cy="695049"/>
          </a:xfrm>
        </p:spPr>
        <p:txBody>
          <a:bodyPr/>
          <a:lstStyle/>
          <a:p>
            <a:r>
              <a:rPr kumimoji="1" lang="zh-CN" altLang="en-US" dirty="0"/>
              <a:t>算法思路</a:t>
            </a:r>
            <a:r>
              <a:rPr kumimoji="1" lang="en-US" altLang="zh-CN" dirty="0"/>
              <a:t>—</a:t>
            </a:r>
            <a:r>
              <a:rPr kumimoji="1" lang="zh-CN" altLang="en-US" dirty="0"/>
              <a:t>进一步优化</a:t>
            </a:r>
          </a:p>
        </p:txBody>
      </p:sp>
      <p:graphicFrame>
        <p:nvGraphicFramePr>
          <p:cNvPr id="4" name="表格 7">
            <a:extLst>
              <a:ext uri="{FF2B5EF4-FFF2-40B4-BE49-F238E27FC236}">
                <a16:creationId xmlns:a16="http://schemas.microsoft.com/office/drawing/2014/main" id="{2D317B50-7FCE-69F1-3203-131A75C165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585859"/>
              </p:ext>
            </p:extLst>
          </p:nvPr>
        </p:nvGraphicFramePr>
        <p:xfrm>
          <a:off x="310319" y="1145705"/>
          <a:ext cx="5785681" cy="4079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971">
                  <a:extLst>
                    <a:ext uri="{9D8B030D-6E8A-4147-A177-3AD203B41FA5}">
                      <a16:colId xmlns:a16="http://schemas.microsoft.com/office/drawing/2014/main" val="1221068376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946076082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351037341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879199930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218468079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31483727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1141006355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4042192495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531031796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2031028829"/>
                    </a:ext>
                  </a:extLst>
                </a:gridCol>
                <a:gridCol w="525971">
                  <a:extLst>
                    <a:ext uri="{9D8B030D-6E8A-4147-A177-3AD203B41FA5}">
                      <a16:colId xmlns:a16="http://schemas.microsoft.com/office/drawing/2014/main" val="2175350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459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937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972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2801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413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6661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628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7855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3244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149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pattFill prst="pct40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005275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F53116D9-5EEF-9597-C636-1EF33E1D3274}"/>
              </a:ext>
            </a:extLst>
          </p:cNvPr>
          <p:cNvSpPr txBox="1"/>
          <p:nvPr/>
        </p:nvSpPr>
        <p:spPr>
          <a:xfrm>
            <a:off x="6915918" y="542066"/>
            <a:ext cx="4075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通过上一步可以知道，每一个值只依赖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F22FE03-651B-6A3E-E98C-522B8C14F91A}"/>
              </a:ext>
            </a:extLst>
          </p:cNvPr>
          <p:cNvGrpSpPr/>
          <p:nvPr/>
        </p:nvGrpSpPr>
        <p:grpSpPr>
          <a:xfrm>
            <a:off x="6787583" y="899384"/>
            <a:ext cx="424070" cy="397565"/>
            <a:chOff x="5420139" y="5221357"/>
            <a:chExt cx="424070" cy="397565"/>
          </a:xfrm>
        </p:grpSpPr>
        <p:cxnSp>
          <p:nvCxnSpPr>
            <p:cNvPr id="7" name="直线箭头连接符 6">
              <a:extLst>
                <a:ext uri="{FF2B5EF4-FFF2-40B4-BE49-F238E27FC236}">
                  <a16:creationId xmlns:a16="http://schemas.microsoft.com/office/drawing/2014/main" id="{5822B50A-6A4E-6DB5-ECDF-D527ED970BC4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线箭头连接符 7">
              <a:extLst>
                <a:ext uri="{FF2B5EF4-FFF2-40B4-BE49-F238E27FC236}">
                  <a16:creationId xmlns:a16="http://schemas.microsoft.com/office/drawing/2014/main" id="{FFC83F72-F481-18CD-26DD-82572FF405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B062DE63-5980-DE3B-906C-F1FB61FC182A}"/>
                </a:ext>
              </a:extLst>
            </p:cNvPr>
            <p:cNvCxnSpPr>
              <a:cxnSpLocks/>
            </p:cNvCxnSpPr>
            <p:nvPr/>
          </p:nvCxnSpPr>
          <p:spPr>
            <a:xfrm>
              <a:off x="5844209" y="5289413"/>
              <a:ext cx="0" cy="329509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186E7840-1D95-FDB9-6AFC-F4CB608416D3}"/>
              </a:ext>
            </a:extLst>
          </p:cNvPr>
          <p:cNvSpPr txBox="1"/>
          <p:nvPr/>
        </p:nvSpPr>
        <p:spPr>
          <a:xfrm>
            <a:off x="7507387" y="911398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这个值的左边，下边和左下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29B738D-C2F3-E73F-2894-EE9BEA09D52F}"/>
              </a:ext>
            </a:extLst>
          </p:cNvPr>
          <p:cNvSpPr txBox="1"/>
          <p:nvPr/>
        </p:nvSpPr>
        <p:spPr>
          <a:xfrm>
            <a:off x="6281529" y="1352991"/>
            <a:ext cx="5929664" cy="555331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400" dirty="0"/>
              <a:t>但是当我们多个组合在一起的时候，进行一些推理</a:t>
            </a:r>
            <a:endParaRPr kumimoji="1" lang="en-US" altLang="zh-CN" sz="1400" dirty="0"/>
          </a:p>
          <a:p>
            <a:pPr>
              <a:lnSpc>
                <a:spcPct val="150000"/>
              </a:lnSpc>
            </a:pPr>
            <a:r>
              <a:rPr kumimoji="1" lang="zh-CN" altLang="en-US" sz="1400" dirty="0"/>
              <a:t>可以发现。图中要求</a:t>
            </a:r>
            <a:r>
              <a:rPr kumimoji="1" lang="en-US" altLang="zh-CN" sz="1400" dirty="0"/>
              <a:t>DP[2,5]</a:t>
            </a:r>
            <a:r>
              <a:rPr kumimoji="1" lang="zh-CN" altLang="en-US" sz="1400" dirty="0"/>
              <a:t>的时候，需要求解</a:t>
            </a:r>
            <a:r>
              <a:rPr kumimoji="1" lang="en-US" altLang="zh-CN" sz="1400" dirty="0"/>
              <a:t>DP[2,4]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/>
              <a:t>DP[3,4]</a:t>
            </a:r>
            <a:r>
              <a:rPr kumimoji="1" lang="zh-CN" altLang="en-US" sz="1400" dirty="0"/>
              <a:t>和</a:t>
            </a:r>
            <a:r>
              <a:rPr kumimoji="1" lang="en-US" altLang="zh-CN" sz="1400" dirty="0"/>
              <a:t>DP[3,5]</a:t>
            </a:r>
            <a:r>
              <a:rPr kumimoji="1" lang="zh-CN" altLang="en-US" sz="1400" dirty="0"/>
              <a:t>，求解</a:t>
            </a:r>
            <a:r>
              <a:rPr kumimoji="1" lang="en-US" altLang="zh-CN" sz="1400" dirty="0"/>
              <a:t>DP[2,4]</a:t>
            </a:r>
            <a:r>
              <a:rPr kumimoji="1" lang="zh-CN" altLang="en-US" sz="1400" dirty="0"/>
              <a:t>时需要求解</a:t>
            </a:r>
            <a:endParaRPr kumimoji="1" lang="en-US" altLang="zh-CN" sz="1400" dirty="0"/>
          </a:p>
          <a:p>
            <a:pPr>
              <a:lnSpc>
                <a:spcPct val="150000"/>
              </a:lnSpc>
            </a:pPr>
            <a:r>
              <a:rPr kumimoji="1" lang="en-US" altLang="zh-CN" sz="1400" dirty="0"/>
              <a:t>DP[2,3],</a:t>
            </a:r>
            <a:r>
              <a:rPr kumimoji="1" lang="en-US" altLang="zh-CN" sz="1400" b="1" dirty="0">
                <a:highlight>
                  <a:srgbClr val="FFFF00"/>
                </a:highlight>
              </a:rPr>
              <a:t>DP[3,4]</a:t>
            </a:r>
            <a:r>
              <a:rPr kumimoji="1" lang="zh-CN" altLang="en-US" sz="1400" dirty="0"/>
              <a:t>和</a:t>
            </a:r>
            <a:r>
              <a:rPr kumimoji="1" lang="en-US" altLang="zh-CN" sz="1400" dirty="0"/>
              <a:t>DP[3,3]</a:t>
            </a:r>
            <a:r>
              <a:rPr kumimoji="1" lang="zh-CN" altLang="en-US" sz="1400" dirty="0"/>
              <a:t>，求解</a:t>
            </a:r>
            <a:r>
              <a:rPr kumimoji="1" lang="en-US" altLang="zh-CN" sz="1400" dirty="0"/>
              <a:t>DP[3,5]</a:t>
            </a:r>
            <a:r>
              <a:rPr kumimoji="1" lang="zh-CN" altLang="en-US" sz="1400" dirty="0"/>
              <a:t>时要求解</a:t>
            </a:r>
            <a:r>
              <a:rPr kumimoji="1" lang="en-US" altLang="zh-CN" sz="1400" b="1" dirty="0">
                <a:highlight>
                  <a:srgbClr val="FFFF00"/>
                </a:highlight>
              </a:rPr>
              <a:t>DP[3,4]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/>
              <a:t>DP[4,4]</a:t>
            </a:r>
            <a:r>
              <a:rPr kumimoji="1" lang="zh-CN" altLang="en-US" sz="1400" dirty="0"/>
              <a:t>和</a:t>
            </a:r>
            <a:r>
              <a:rPr kumimoji="1" lang="en-US" altLang="zh-CN" sz="1400" dirty="0"/>
              <a:t>DP[4,5]</a:t>
            </a:r>
            <a:r>
              <a:rPr kumimoji="1" lang="zh-CN" altLang="en-US" sz="1400" dirty="0"/>
              <a:t>。</a:t>
            </a:r>
            <a:endParaRPr kumimoji="1" lang="en-US" altLang="zh-CN" sz="1400" dirty="0"/>
          </a:p>
          <a:p>
            <a:pPr>
              <a:lnSpc>
                <a:spcPct val="150000"/>
              </a:lnSpc>
            </a:pPr>
            <a:r>
              <a:rPr kumimoji="1" lang="zh-CN" altLang="en-US" sz="1400" dirty="0"/>
              <a:t>即</a:t>
            </a:r>
            <a:endParaRPr kumimoji="1" lang="en-US" altLang="zh-CN" sz="1400" dirty="0"/>
          </a:p>
          <a:p>
            <a:pPr>
              <a:lnSpc>
                <a:spcPct val="150000"/>
              </a:lnSpc>
            </a:pPr>
            <a:r>
              <a:rPr kumimoji="1" lang="en-US" altLang="zh-CN" sz="1400" b="1" dirty="0"/>
              <a:t>DP[2,4]=MAX(DP[2,3],</a:t>
            </a:r>
            <a:r>
              <a:rPr kumimoji="1" lang="en-US" altLang="zh-CN" sz="1400" b="1" dirty="0">
                <a:highlight>
                  <a:srgbClr val="FFFF00"/>
                </a:highlight>
              </a:rPr>
              <a:t>DP[3,4]</a:t>
            </a:r>
            <a:r>
              <a:rPr kumimoji="1" lang="en-US" altLang="zh-CN" sz="1400" b="1" dirty="0"/>
              <a:t>,DP[3,3])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b="1" dirty="0"/>
              <a:t>DP[3,5]=MAX(DP[4,5],</a:t>
            </a:r>
            <a:r>
              <a:rPr kumimoji="1" lang="en-US" altLang="zh-CN" sz="1400" b="1" dirty="0">
                <a:highlight>
                  <a:srgbClr val="FFFF00"/>
                </a:highlight>
              </a:rPr>
              <a:t>DP[3,4]</a:t>
            </a:r>
            <a:r>
              <a:rPr kumimoji="1" lang="en-US" altLang="zh-CN" sz="1400" b="1" dirty="0"/>
              <a:t>,DP[4,4])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/>
              <a:t>即，</a:t>
            </a:r>
            <a:r>
              <a:rPr kumimoji="1" lang="en-US" altLang="zh-CN" sz="1400" dirty="0"/>
              <a:t>DP[2,4],DP[3,5]</a:t>
            </a:r>
            <a:r>
              <a:rPr kumimoji="1" lang="zh-CN" altLang="en-US" sz="1400" dirty="0"/>
              <a:t>中已经包含了</a:t>
            </a:r>
            <a:r>
              <a:rPr kumimoji="1" lang="en-US" altLang="zh-CN" sz="1400" dirty="0"/>
              <a:t>DP[3,4]</a:t>
            </a:r>
            <a:r>
              <a:rPr kumimoji="1" lang="zh-CN" altLang="en-US" sz="1400" dirty="0"/>
              <a:t>的值，如果</a:t>
            </a:r>
            <a:r>
              <a:rPr kumimoji="1" lang="en-US" altLang="zh-CN" sz="1400" dirty="0"/>
              <a:t>DP[3,4]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/>
              <a:t>是最大值，那么一定在</a:t>
            </a:r>
            <a:r>
              <a:rPr kumimoji="1" lang="en-US" altLang="zh-CN" sz="1400" dirty="0"/>
              <a:t>DP[2,4]</a:t>
            </a:r>
            <a:r>
              <a:rPr kumimoji="1" lang="zh-CN" altLang="en-US" sz="1400" dirty="0"/>
              <a:t>或者</a:t>
            </a:r>
            <a:r>
              <a:rPr kumimoji="1" lang="en-US" altLang="zh-CN" sz="1400" dirty="0"/>
              <a:t>DP[3,5]</a:t>
            </a:r>
            <a:r>
              <a:rPr kumimoji="1" lang="zh-CN" altLang="en-US" sz="1400" dirty="0"/>
              <a:t>中，否则</a:t>
            </a:r>
            <a:r>
              <a:rPr kumimoji="1" lang="en-US" altLang="zh-CN" sz="1400" dirty="0"/>
              <a:t>DP[3,4]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/>
              <a:t>一定不是最大值。</a:t>
            </a:r>
            <a:endParaRPr kumimoji="1" lang="en-US" altLang="zh-CN" sz="1400" dirty="0"/>
          </a:p>
          <a:p>
            <a:pPr>
              <a:lnSpc>
                <a:spcPct val="150000"/>
              </a:lnSpc>
            </a:pPr>
            <a:r>
              <a:rPr kumimoji="1" lang="zh-CN" altLang="en-US" sz="1400" dirty="0"/>
              <a:t>而</a:t>
            </a:r>
            <a:r>
              <a:rPr kumimoji="1" lang="en-US" altLang="zh-CN" sz="1400" b="1" dirty="0"/>
              <a:t>DP[2,5]=MAX(DP[2,4],</a:t>
            </a:r>
            <a:r>
              <a:rPr kumimoji="1" lang="en-US" altLang="zh-CN" sz="1400" b="1" dirty="0">
                <a:highlight>
                  <a:srgbClr val="FFFF00"/>
                </a:highlight>
              </a:rPr>
              <a:t>DP[3,4]</a:t>
            </a:r>
            <a:r>
              <a:rPr kumimoji="1" lang="zh-CN" altLang="en-US" sz="1400" b="1" dirty="0">
                <a:highlight>
                  <a:srgbClr val="FFFF00"/>
                </a:highlight>
              </a:rPr>
              <a:t>（如果</a:t>
            </a:r>
            <a:r>
              <a:rPr kumimoji="1" lang="en-US" altLang="zh-CN" sz="1400" b="1" dirty="0">
                <a:highlight>
                  <a:srgbClr val="FFFF00"/>
                </a:highlight>
              </a:rPr>
              <a:t>str[L]==str[R]</a:t>
            </a:r>
            <a:r>
              <a:rPr kumimoji="1" lang="zh-CN" altLang="en-US" sz="1400" b="1" dirty="0">
                <a:highlight>
                  <a:srgbClr val="FFFF00"/>
                </a:highlight>
              </a:rPr>
              <a:t>时需要</a:t>
            </a:r>
            <a:r>
              <a:rPr kumimoji="1" lang="en-US" altLang="zh-CN" sz="1400" b="1" dirty="0">
                <a:highlight>
                  <a:srgbClr val="FFFF00"/>
                </a:highlight>
              </a:rPr>
              <a:t>+2</a:t>
            </a:r>
            <a:r>
              <a:rPr kumimoji="1" lang="zh-CN" altLang="en-US" sz="1400" b="1" dirty="0">
                <a:highlight>
                  <a:srgbClr val="FFFF00"/>
                </a:highlight>
              </a:rPr>
              <a:t>）</a:t>
            </a:r>
            <a:r>
              <a:rPr kumimoji="1" lang="en-US" altLang="zh-CN" sz="1400" b="1" dirty="0"/>
              <a:t>,DP[3,5])</a:t>
            </a:r>
            <a:r>
              <a:rPr kumimoji="1" lang="zh-CN" altLang="en-US" sz="1400" dirty="0"/>
              <a:t>，既然</a:t>
            </a:r>
            <a:r>
              <a:rPr kumimoji="1" lang="en-US" altLang="zh-CN" sz="1400" dirty="0"/>
              <a:t>DP[3,4]</a:t>
            </a:r>
            <a:r>
              <a:rPr kumimoji="1" lang="zh-CN" altLang="en-US" sz="1400" dirty="0"/>
              <a:t>要么在</a:t>
            </a:r>
            <a:r>
              <a:rPr kumimoji="1" lang="en-US" altLang="zh-CN" sz="1400" dirty="0"/>
              <a:t>DP[2,4]</a:t>
            </a:r>
            <a:r>
              <a:rPr kumimoji="1" lang="zh-CN" altLang="en-US" sz="1400" dirty="0"/>
              <a:t>或者</a:t>
            </a:r>
            <a:r>
              <a:rPr kumimoji="1" lang="en-US" altLang="zh-CN" sz="1400" dirty="0"/>
              <a:t>DP[3,5]</a:t>
            </a:r>
            <a:r>
              <a:rPr kumimoji="1" lang="zh-CN" altLang="en-US" sz="1400" dirty="0"/>
              <a:t>中，要么不是最大值，</a:t>
            </a:r>
            <a:r>
              <a:rPr kumimoji="1" lang="zh-CN" altLang="en-US" sz="1400" b="1" dirty="0">
                <a:solidFill>
                  <a:srgbClr val="C00000"/>
                </a:solidFill>
              </a:rPr>
              <a:t>因此根本没必要再计算</a:t>
            </a:r>
            <a:r>
              <a:rPr kumimoji="1" lang="en-US" altLang="zh-CN" sz="1400" b="1" dirty="0">
                <a:solidFill>
                  <a:srgbClr val="C00000"/>
                </a:solidFill>
              </a:rPr>
              <a:t>DP[3,4]</a:t>
            </a:r>
            <a:r>
              <a:rPr kumimoji="1" lang="zh-CN" altLang="en-US" sz="1400" b="1" dirty="0">
                <a:solidFill>
                  <a:srgbClr val="C00000"/>
                </a:solidFill>
              </a:rPr>
              <a:t>（</a:t>
            </a:r>
            <a:r>
              <a:rPr kumimoji="1" lang="zh-CN" altLang="en-US" sz="1400" b="1" dirty="0">
                <a:highlight>
                  <a:srgbClr val="FFFF00"/>
                </a:highlight>
              </a:rPr>
              <a:t>如果</a:t>
            </a:r>
            <a:r>
              <a:rPr kumimoji="1" lang="en-US" altLang="zh-CN" sz="1400" b="1" dirty="0">
                <a:highlight>
                  <a:srgbClr val="FFFF00"/>
                </a:highlight>
              </a:rPr>
              <a:t>str[L]==str[R]</a:t>
            </a:r>
            <a:r>
              <a:rPr kumimoji="1" lang="zh-CN" altLang="en-US" sz="1400" b="1" dirty="0">
                <a:highlight>
                  <a:srgbClr val="FFFF00"/>
                </a:highlight>
              </a:rPr>
              <a:t>时需要</a:t>
            </a:r>
            <a:r>
              <a:rPr kumimoji="1" lang="en-US" altLang="zh-CN" sz="1400" b="1" dirty="0">
                <a:highlight>
                  <a:srgbClr val="FFFF00"/>
                </a:highlight>
              </a:rPr>
              <a:t>+2 </a:t>
            </a:r>
            <a:r>
              <a:rPr kumimoji="1" lang="zh-CN" altLang="en-US" sz="1400" b="1" dirty="0">
                <a:highlight>
                  <a:srgbClr val="FFFF00"/>
                </a:highlight>
              </a:rPr>
              <a:t>，此时必须考虑</a:t>
            </a:r>
            <a:r>
              <a:rPr kumimoji="1" lang="zh-CN" altLang="en-US" sz="1400" b="1" dirty="0">
                <a:solidFill>
                  <a:srgbClr val="C00000"/>
                </a:solidFill>
              </a:rPr>
              <a:t>）</a:t>
            </a:r>
            <a:r>
              <a:rPr kumimoji="1" lang="zh-CN" altLang="en-US" sz="1400" dirty="0"/>
              <a:t>。此时转移公式只要考虑</a:t>
            </a:r>
            <a:endParaRPr kumimoji="1" lang="en-US" altLang="zh-CN" sz="1400" dirty="0"/>
          </a:p>
          <a:p>
            <a:pPr>
              <a:lnSpc>
                <a:spcPct val="150000"/>
              </a:lnSpc>
            </a:pPr>
            <a:r>
              <a:rPr kumimoji="1" lang="en-US" altLang="zh-CN" sz="1400" b="1" dirty="0">
                <a:solidFill>
                  <a:srgbClr val="C00000"/>
                </a:solidFill>
                <a:highlight>
                  <a:srgbClr val="FFFF00"/>
                </a:highlight>
              </a:rPr>
              <a:t>DP[2,5]</a:t>
            </a:r>
            <a:r>
              <a:rPr kumimoji="1" lang="zh-CN" altLang="en-US" sz="1400" b="1" dirty="0">
                <a:solidFill>
                  <a:srgbClr val="C0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zh-CN" sz="1400" b="1" dirty="0">
                <a:solidFill>
                  <a:srgbClr val="C00000"/>
                </a:solidFill>
                <a:highlight>
                  <a:srgbClr val="FFFF00"/>
                </a:highlight>
              </a:rPr>
              <a:t>=</a:t>
            </a:r>
            <a:r>
              <a:rPr kumimoji="1" lang="zh-CN" altLang="en-US" sz="1400" b="1" dirty="0">
                <a:solidFill>
                  <a:srgbClr val="C0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zh-CN" sz="1400" b="1" dirty="0">
                <a:solidFill>
                  <a:srgbClr val="C00000"/>
                </a:solidFill>
                <a:highlight>
                  <a:srgbClr val="FFFF00"/>
                </a:highlight>
              </a:rPr>
              <a:t>max(DP[2,4],DP[3,5])</a:t>
            </a:r>
            <a:r>
              <a:rPr kumimoji="1" lang="zh-CN" altLang="en-US" sz="1400" dirty="0"/>
              <a:t>即，转移路径只依赖左边和下边。减少了一次计算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A13CD7F-9DE5-8794-66A2-D090B4B261DB}"/>
              </a:ext>
            </a:extLst>
          </p:cNvPr>
          <p:cNvGrpSpPr/>
          <p:nvPr/>
        </p:nvGrpSpPr>
        <p:grpSpPr>
          <a:xfrm>
            <a:off x="3332922" y="2787760"/>
            <a:ext cx="424070" cy="397565"/>
            <a:chOff x="5420139" y="5221357"/>
            <a:chExt cx="424070" cy="397565"/>
          </a:xfrm>
        </p:grpSpPr>
        <p:cxnSp>
          <p:nvCxnSpPr>
            <p:cNvPr id="16" name="直线箭头连接符 15">
              <a:extLst>
                <a:ext uri="{FF2B5EF4-FFF2-40B4-BE49-F238E27FC236}">
                  <a16:creationId xmlns:a16="http://schemas.microsoft.com/office/drawing/2014/main" id="{0E1424F8-C77E-3377-BDCB-9E8CCC6A0551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0739001A-2CD9-0F1C-FC80-D40FA43920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090E654D-1C2C-E0AD-66D4-4B806330B6A2}"/>
                </a:ext>
              </a:extLst>
            </p:cNvPr>
            <p:cNvCxnSpPr>
              <a:cxnSpLocks/>
            </p:cNvCxnSpPr>
            <p:nvPr/>
          </p:nvCxnSpPr>
          <p:spPr>
            <a:xfrm>
              <a:off x="5844209" y="5289413"/>
              <a:ext cx="0" cy="329509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156E355-9E51-7EEC-10B8-43370871B474}"/>
              </a:ext>
            </a:extLst>
          </p:cNvPr>
          <p:cNvGrpSpPr/>
          <p:nvPr/>
        </p:nvGrpSpPr>
        <p:grpSpPr>
          <a:xfrm>
            <a:off x="2723322" y="2438400"/>
            <a:ext cx="424070" cy="397565"/>
            <a:chOff x="5420139" y="5221357"/>
            <a:chExt cx="424070" cy="397565"/>
          </a:xfrm>
        </p:grpSpPr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90268177-03E8-CBEC-EFAD-4FFC0FA94926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箭头连接符 20">
              <a:extLst>
                <a:ext uri="{FF2B5EF4-FFF2-40B4-BE49-F238E27FC236}">
                  <a16:creationId xmlns:a16="http://schemas.microsoft.com/office/drawing/2014/main" id="{BC5F1D3D-3A85-4B50-8BB7-CFD61D64F9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箭头连接符 21">
              <a:extLst>
                <a:ext uri="{FF2B5EF4-FFF2-40B4-BE49-F238E27FC236}">
                  <a16:creationId xmlns:a16="http://schemas.microsoft.com/office/drawing/2014/main" id="{2ABCAC3B-50AD-B50B-E486-2D3E699BCCAD}"/>
                </a:ext>
              </a:extLst>
            </p:cNvPr>
            <p:cNvCxnSpPr>
              <a:cxnSpLocks/>
            </p:cNvCxnSpPr>
            <p:nvPr/>
          </p:nvCxnSpPr>
          <p:spPr>
            <a:xfrm>
              <a:off x="5844209" y="5289413"/>
              <a:ext cx="0" cy="329509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84F625A-52F0-8478-738E-04F66543582C}"/>
              </a:ext>
            </a:extLst>
          </p:cNvPr>
          <p:cNvGrpSpPr/>
          <p:nvPr/>
        </p:nvGrpSpPr>
        <p:grpSpPr>
          <a:xfrm>
            <a:off x="3240157" y="2364001"/>
            <a:ext cx="424070" cy="397565"/>
            <a:chOff x="5420139" y="5221357"/>
            <a:chExt cx="424070" cy="397565"/>
          </a:xfrm>
        </p:grpSpPr>
        <p:cxnSp>
          <p:nvCxnSpPr>
            <p:cNvPr id="24" name="直线箭头连接符 23">
              <a:extLst>
                <a:ext uri="{FF2B5EF4-FFF2-40B4-BE49-F238E27FC236}">
                  <a16:creationId xmlns:a16="http://schemas.microsoft.com/office/drawing/2014/main" id="{D132B88F-F4CC-2518-3C4C-B5A7647CBCA2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B358B3E1-AEC0-E515-9168-57D6314AA0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20139" y="5221357"/>
              <a:ext cx="424070" cy="397565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箭头连接符 25">
              <a:extLst>
                <a:ext uri="{FF2B5EF4-FFF2-40B4-BE49-F238E27FC236}">
                  <a16:creationId xmlns:a16="http://schemas.microsoft.com/office/drawing/2014/main" id="{25EE8F7D-9BA2-86E2-8E15-866912DA6CBF}"/>
                </a:ext>
              </a:extLst>
            </p:cNvPr>
            <p:cNvCxnSpPr>
              <a:cxnSpLocks/>
            </p:cNvCxnSpPr>
            <p:nvPr/>
          </p:nvCxnSpPr>
          <p:spPr>
            <a:xfrm>
              <a:off x="5844209" y="5289413"/>
              <a:ext cx="0" cy="329509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4179CC4-9B22-CE56-C42E-592FA079B755}"/>
              </a:ext>
            </a:extLst>
          </p:cNvPr>
          <p:cNvGrpSpPr/>
          <p:nvPr/>
        </p:nvGrpSpPr>
        <p:grpSpPr>
          <a:xfrm>
            <a:off x="4955285" y="6085720"/>
            <a:ext cx="424070" cy="397565"/>
            <a:chOff x="5420139" y="5221357"/>
            <a:chExt cx="424070" cy="397565"/>
          </a:xfrm>
        </p:grpSpPr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06DF8C2F-5C84-56A7-C172-4C027EE3C6EC}"/>
                </a:ext>
              </a:extLst>
            </p:cNvPr>
            <p:cNvCxnSpPr/>
            <p:nvPr/>
          </p:nvCxnSpPr>
          <p:spPr>
            <a:xfrm flipH="1">
              <a:off x="5420139" y="5221357"/>
              <a:ext cx="42407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B65C1AC8-1F9B-8EED-97E4-B542FDCA1D20}"/>
                </a:ext>
              </a:extLst>
            </p:cNvPr>
            <p:cNvCxnSpPr>
              <a:cxnSpLocks/>
            </p:cNvCxnSpPr>
            <p:nvPr/>
          </p:nvCxnSpPr>
          <p:spPr>
            <a:xfrm>
              <a:off x="5844209" y="5289413"/>
              <a:ext cx="0" cy="329509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C4C7A788-86C0-0D8F-8D44-CA32BB35EDEA}"/>
              </a:ext>
            </a:extLst>
          </p:cNvPr>
          <p:cNvCxnSpPr/>
          <p:nvPr/>
        </p:nvCxnSpPr>
        <p:spPr>
          <a:xfrm flipH="1" flipV="1">
            <a:off x="5528441" y="6318530"/>
            <a:ext cx="861849" cy="4291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1BFFA6D-9F9E-63F9-EE23-FB1CA9CE3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5922" y="6021875"/>
            <a:ext cx="4114800" cy="365125"/>
          </a:xfrm>
        </p:spPr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6857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687420-BEB4-45CD-8226-339BE553B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56C1FB3-4D4F-5054-683F-4EEDC843A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zh-CN" altLang="en-US" sz="3600"/>
              <a:t>进一步优化算法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88134EE-D727-8F38-B0B9-78FC9EAE901C}"/>
              </a:ext>
            </a:extLst>
          </p:cNvPr>
          <p:cNvSpPr txBox="1"/>
          <p:nvPr/>
        </p:nvSpPr>
        <p:spPr>
          <a:xfrm>
            <a:off x="645066" y="2031101"/>
            <a:ext cx="4282984" cy="3511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LPS(str){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n = len(str) # </a:t>
            </a:r>
            <a:r>
              <a:rPr kumimoji="1" lang="zh-CN" altLang="en-US" sz="700"/>
              <a:t>求出字符串长度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dp = [n][n] # </a:t>
            </a:r>
            <a:r>
              <a:rPr kumimoji="1" lang="zh-CN" altLang="en-US" sz="700"/>
              <a:t>形成</a:t>
            </a:r>
            <a:r>
              <a:rPr kumimoji="1" lang="en-US" altLang="zh-CN" sz="700"/>
              <a:t>dp</a:t>
            </a:r>
            <a:r>
              <a:rPr kumimoji="1" lang="zh-CN" altLang="en-US" sz="700"/>
              <a:t>表，初始化都是</a:t>
            </a:r>
            <a:r>
              <a:rPr kumimoji="1" lang="en-US" altLang="zh-CN" sz="700"/>
              <a:t>0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for (L=N-1;L &gt;=0; L--){# L</a:t>
            </a:r>
            <a:r>
              <a:rPr kumimoji="1" lang="zh-CN" altLang="en-US" sz="700"/>
              <a:t>从高到底逆序递归，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#</a:t>
            </a:r>
            <a:r>
              <a:rPr kumimoji="1" lang="zh-CN" altLang="en-US" sz="700"/>
              <a:t>这是经验总结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  dp[L][L] = 1 # base case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  for(R = L+1; R &lt; N; R++){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      P1 = dp[L+1][R]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      P2 = dp[L][R-1]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      dp[L][R] = max(P1,P2)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      if str[L] == str[R] 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	dp[L][R] = max(dp[L+1][R-1]+2, dp[L][R] 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# </a:t>
            </a:r>
            <a:r>
              <a:rPr kumimoji="1" lang="zh-CN" altLang="en-US" sz="700"/>
              <a:t>表明出现回文</a:t>
            </a:r>
            <a:r>
              <a:rPr kumimoji="1" lang="en-US" altLang="zh-CN" sz="700"/>
              <a:t>,</a:t>
            </a:r>
            <a:r>
              <a:rPr kumimoji="1" lang="zh-CN" altLang="en-US" sz="700"/>
              <a:t>改进点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  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}</a:t>
            </a:r>
            <a:br>
              <a:rPr kumimoji="1" lang="en-US" altLang="zh-CN" sz="700"/>
            </a:br>
            <a:r>
              <a:rPr kumimoji="1" lang="en-US" altLang="zh-CN" sz="700"/>
              <a:t>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return dp[0][n-1] # </a:t>
            </a:r>
            <a:r>
              <a:rPr kumimoji="1" lang="zh-CN" altLang="en-US" sz="700"/>
              <a:t>返回 </a:t>
            </a:r>
            <a:r>
              <a:rPr kumimoji="1" lang="en-US" altLang="zh-CN" sz="700"/>
              <a:t>end-case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1" lang="en-US" altLang="zh-CN" sz="7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0794D1A-1E94-5BC4-D326-2583F4CCFB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6" r="32303" b="1"/>
          <a:stretch/>
        </p:blipFill>
        <p:spPr>
          <a:xfrm>
            <a:off x="5987738" y="650494"/>
            <a:ext cx="5628018" cy="5324142"/>
          </a:xfrm>
          <a:prstGeom prst="rect">
            <a:avLst/>
          </a:prstGeom>
        </p:spPr>
      </p:pic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1FE004-3612-E40E-F9F5-55DEE9C46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5064" y="5966893"/>
            <a:ext cx="4114800" cy="365125"/>
          </a:xfrm>
        </p:spPr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0406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4E6EF4-54C4-C2F3-B766-AED2946B0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042" y="65657"/>
            <a:ext cx="10515600" cy="589937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LPS</a:t>
            </a:r>
            <a:r>
              <a:rPr kumimoji="1" lang="zh-CN" altLang="en-US" dirty="0"/>
              <a:t>总结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0ECA66D-7E21-9328-DF81-298947E5A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 dirty="0"/>
              <a:t>作者：鲍丹；</a:t>
            </a:r>
            <a:r>
              <a:rPr kumimoji="1" lang="en" altLang="zh-CN" dirty="0" err="1"/>
              <a:t>gh:https</a:t>
            </a:r>
            <a:r>
              <a:rPr kumimoji="1" lang="en" altLang="zh-CN" dirty="0"/>
              <a:t>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/tain198127; email:tain198127@163.com</a:t>
            </a:r>
            <a:endParaRPr kumimoji="1"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9752E96-35AD-6236-361A-C51646BC38D6}"/>
              </a:ext>
            </a:extLst>
          </p:cNvPr>
          <p:cNvGrpSpPr/>
          <p:nvPr/>
        </p:nvGrpSpPr>
        <p:grpSpPr>
          <a:xfrm>
            <a:off x="5206281" y="877038"/>
            <a:ext cx="1004684" cy="390040"/>
            <a:chOff x="5312506" y="1300649"/>
            <a:chExt cx="1004684" cy="390040"/>
          </a:xfrm>
        </p:grpSpPr>
        <p:sp>
          <p:nvSpPr>
            <p:cNvPr id="4" name="右箭头 3">
              <a:extLst>
                <a:ext uri="{FF2B5EF4-FFF2-40B4-BE49-F238E27FC236}">
                  <a16:creationId xmlns:a16="http://schemas.microsoft.com/office/drawing/2014/main" id="{C3E7CA43-8056-15BC-C946-48B965E99B1A}"/>
                </a:ext>
              </a:extLst>
            </p:cNvPr>
            <p:cNvSpPr/>
            <p:nvPr/>
          </p:nvSpPr>
          <p:spPr>
            <a:xfrm>
              <a:off x="5312506" y="1300650"/>
              <a:ext cx="442380" cy="390039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右箭头 5">
              <a:extLst>
                <a:ext uri="{FF2B5EF4-FFF2-40B4-BE49-F238E27FC236}">
                  <a16:creationId xmlns:a16="http://schemas.microsoft.com/office/drawing/2014/main" id="{71F1F2D9-4B31-BD84-33D1-CC31020BE545}"/>
                </a:ext>
              </a:extLst>
            </p:cNvPr>
            <p:cNvSpPr/>
            <p:nvPr/>
          </p:nvSpPr>
          <p:spPr>
            <a:xfrm rot="10800000">
              <a:off x="5874810" y="1300649"/>
              <a:ext cx="442380" cy="390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3" name="图形 12" descr="分支图 纯色填充">
            <a:extLst>
              <a:ext uri="{FF2B5EF4-FFF2-40B4-BE49-F238E27FC236}">
                <a16:creationId xmlns:a16="http://schemas.microsoft.com/office/drawing/2014/main" id="{07370858-6FE2-5D67-204A-99C9B1DB0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251423" y="2738872"/>
            <a:ext cx="914400" cy="914400"/>
          </a:xfrm>
          <a:prstGeom prst="rect">
            <a:avLst/>
          </a:prstGeom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69D64B6D-B197-CC4F-5691-B8C820EDDE44}"/>
              </a:ext>
            </a:extLst>
          </p:cNvPr>
          <p:cNvGrpSpPr/>
          <p:nvPr/>
        </p:nvGrpSpPr>
        <p:grpSpPr>
          <a:xfrm>
            <a:off x="4451323" y="1549220"/>
            <a:ext cx="2514600" cy="941308"/>
            <a:chOff x="5638800" y="2944892"/>
            <a:chExt cx="2514600" cy="941308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E6851E2-2066-7A79-699D-7B430E3C049B}"/>
                </a:ext>
              </a:extLst>
            </p:cNvPr>
            <p:cNvSpPr/>
            <p:nvPr/>
          </p:nvSpPr>
          <p:spPr>
            <a:xfrm>
              <a:off x="6470049" y="3724711"/>
              <a:ext cx="879876" cy="134581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5" name="图形 14" descr="下楼 纯色填充">
              <a:extLst>
                <a:ext uri="{FF2B5EF4-FFF2-40B4-BE49-F238E27FC236}">
                  <a16:creationId xmlns:a16="http://schemas.microsoft.com/office/drawing/2014/main" id="{FE859F96-0CE8-3CAF-864D-755DF086B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638800" y="2971800"/>
              <a:ext cx="914400" cy="914400"/>
            </a:xfrm>
            <a:prstGeom prst="rect">
              <a:avLst/>
            </a:prstGeom>
          </p:spPr>
        </p:pic>
        <p:pic>
          <p:nvPicPr>
            <p:cNvPr id="16" name="图形 15" descr="下楼 纯色填充">
              <a:extLst>
                <a:ext uri="{FF2B5EF4-FFF2-40B4-BE49-F238E27FC236}">
                  <a16:creationId xmlns:a16="http://schemas.microsoft.com/office/drawing/2014/main" id="{219A1103-1ABC-792E-E481-9B0F26A76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0800000" flipH="1">
              <a:off x="7239000" y="2944892"/>
              <a:ext cx="914400" cy="914400"/>
            </a:xfrm>
            <a:prstGeom prst="rect">
              <a:avLst/>
            </a:prstGeom>
          </p:spPr>
        </p:pic>
      </p:grpSp>
      <p:pic>
        <p:nvPicPr>
          <p:cNvPr id="21" name="图形 20" descr="V 形箭头 纯色填充">
            <a:extLst>
              <a:ext uri="{FF2B5EF4-FFF2-40B4-BE49-F238E27FC236}">
                <a16:creationId xmlns:a16="http://schemas.microsoft.com/office/drawing/2014/main" id="{A17F8E58-719A-8BDB-C1BE-C8E491FE9F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5359886" y="3713548"/>
            <a:ext cx="697475" cy="697475"/>
          </a:xfrm>
          <a:prstGeom prst="rect">
            <a:avLst/>
          </a:prstGeom>
        </p:spPr>
      </p:pic>
      <p:pic>
        <p:nvPicPr>
          <p:cNvPr id="25" name="图形 24" descr="月历 轮廓">
            <a:extLst>
              <a:ext uri="{FF2B5EF4-FFF2-40B4-BE49-F238E27FC236}">
                <a16:creationId xmlns:a16="http://schemas.microsoft.com/office/drawing/2014/main" id="{2EDAC82A-1198-C610-5AC7-1344B52BDF1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251423" y="4497681"/>
            <a:ext cx="914400" cy="914400"/>
          </a:xfrm>
          <a:prstGeom prst="rect">
            <a:avLst/>
          </a:prstGeom>
        </p:spPr>
      </p:pic>
      <p:grpSp>
        <p:nvGrpSpPr>
          <p:cNvPr id="29" name="组合 28">
            <a:extLst>
              <a:ext uri="{FF2B5EF4-FFF2-40B4-BE49-F238E27FC236}">
                <a16:creationId xmlns:a16="http://schemas.microsoft.com/office/drawing/2014/main" id="{F15B3199-B523-E599-3AE5-A66036F0B9AF}"/>
              </a:ext>
            </a:extLst>
          </p:cNvPr>
          <p:cNvGrpSpPr/>
          <p:nvPr/>
        </p:nvGrpSpPr>
        <p:grpSpPr>
          <a:xfrm>
            <a:off x="5266512" y="5496225"/>
            <a:ext cx="884222" cy="877817"/>
            <a:chOff x="7777778" y="2920926"/>
            <a:chExt cx="884222" cy="877817"/>
          </a:xfrm>
        </p:grpSpPr>
        <p:sp>
          <p:nvSpPr>
            <p:cNvPr id="26" name="右箭头 25">
              <a:extLst>
                <a:ext uri="{FF2B5EF4-FFF2-40B4-BE49-F238E27FC236}">
                  <a16:creationId xmlns:a16="http://schemas.microsoft.com/office/drawing/2014/main" id="{0906CFB2-B985-21B5-01BD-870E79998FA0}"/>
                </a:ext>
              </a:extLst>
            </p:cNvPr>
            <p:cNvSpPr/>
            <p:nvPr/>
          </p:nvSpPr>
          <p:spPr>
            <a:xfrm rot="10800000">
              <a:off x="7777778" y="2920926"/>
              <a:ext cx="591133" cy="27592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右箭头 26">
              <a:extLst>
                <a:ext uri="{FF2B5EF4-FFF2-40B4-BE49-F238E27FC236}">
                  <a16:creationId xmlns:a16="http://schemas.microsoft.com/office/drawing/2014/main" id="{76459B61-5347-DA32-C3D4-CB108A13778F}"/>
                </a:ext>
              </a:extLst>
            </p:cNvPr>
            <p:cNvSpPr/>
            <p:nvPr/>
          </p:nvSpPr>
          <p:spPr>
            <a:xfrm rot="8106069">
              <a:off x="7904973" y="3250075"/>
              <a:ext cx="591133" cy="275926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右箭头 27">
              <a:extLst>
                <a:ext uri="{FF2B5EF4-FFF2-40B4-BE49-F238E27FC236}">
                  <a16:creationId xmlns:a16="http://schemas.microsoft.com/office/drawing/2014/main" id="{5EA5DF8B-865A-ABC2-AB8F-FE30CAAE208E}"/>
                </a:ext>
              </a:extLst>
            </p:cNvPr>
            <p:cNvSpPr/>
            <p:nvPr/>
          </p:nvSpPr>
          <p:spPr>
            <a:xfrm rot="5400000">
              <a:off x="8228470" y="3365214"/>
              <a:ext cx="591133" cy="275926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065A981A-4E8C-2DE5-2811-BC9667A806C4}"/>
              </a:ext>
            </a:extLst>
          </p:cNvPr>
          <p:cNvSpPr txBox="1"/>
          <p:nvPr/>
        </p:nvSpPr>
        <p:spPr>
          <a:xfrm>
            <a:off x="7470578" y="88739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两头挤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C4D5E8C-5054-25B8-C315-74C089932215}"/>
              </a:ext>
            </a:extLst>
          </p:cNvPr>
          <p:cNvSpPr txBox="1"/>
          <p:nvPr/>
        </p:nvSpPr>
        <p:spPr>
          <a:xfrm>
            <a:off x="7369588" y="1835208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basecase</a:t>
            </a:r>
            <a:endParaRPr kumimoji="1"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F51AEEF-EC7C-7F02-0F75-B4ADC86151CB}"/>
              </a:ext>
            </a:extLst>
          </p:cNvPr>
          <p:cNvSpPr txBox="1"/>
          <p:nvPr/>
        </p:nvSpPr>
        <p:spPr>
          <a:xfrm>
            <a:off x="7239745" y="301416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展开递归树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2D6584A-F631-83DF-A9CD-6123AE483226}"/>
              </a:ext>
            </a:extLst>
          </p:cNvPr>
          <p:cNvSpPr txBox="1"/>
          <p:nvPr/>
        </p:nvSpPr>
        <p:spPr>
          <a:xfrm>
            <a:off x="7470578" y="387761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傻缓存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649F6E49-571A-5C4C-EB06-671CD2CE0FBA}"/>
              </a:ext>
            </a:extLst>
          </p:cNvPr>
          <p:cNvSpPr txBox="1"/>
          <p:nvPr/>
        </p:nvSpPr>
        <p:spPr>
          <a:xfrm>
            <a:off x="7470578" y="477021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动规表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FB8D89F-0ECF-074F-A7FB-A76631DE58A9}"/>
              </a:ext>
            </a:extLst>
          </p:cNvPr>
          <p:cNvSpPr txBox="1"/>
          <p:nvPr/>
        </p:nvSpPr>
        <p:spPr>
          <a:xfrm>
            <a:off x="7355161" y="57504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位置依赖</a:t>
            </a:r>
          </a:p>
        </p:txBody>
      </p:sp>
      <p:cxnSp>
        <p:nvCxnSpPr>
          <p:cNvPr id="37" name="直线连接符 36">
            <a:extLst>
              <a:ext uri="{FF2B5EF4-FFF2-40B4-BE49-F238E27FC236}">
                <a16:creationId xmlns:a16="http://schemas.microsoft.com/office/drawing/2014/main" id="{F631FC8B-3C87-38B5-269F-C05A354F2D6A}"/>
              </a:ext>
            </a:extLst>
          </p:cNvPr>
          <p:cNvCxnSpPr/>
          <p:nvPr/>
        </p:nvCxnSpPr>
        <p:spPr>
          <a:xfrm>
            <a:off x="1082936" y="1452282"/>
            <a:ext cx="10026127" cy="0"/>
          </a:xfrm>
          <a:prstGeom prst="line">
            <a:avLst/>
          </a:prstGeom>
          <a:ln w="19050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连接符 37">
            <a:extLst>
              <a:ext uri="{FF2B5EF4-FFF2-40B4-BE49-F238E27FC236}">
                <a16:creationId xmlns:a16="http://schemas.microsoft.com/office/drawing/2014/main" id="{AD778EE7-199A-8935-1D99-502FB343C606}"/>
              </a:ext>
            </a:extLst>
          </p:cNvPr>
          <p:cNvCxnSpPr/>
          <p:nvPr/>
        </p:nvCxnSpPr>
        <p:spPr>
          <a:xfrm>
            <a:off x="1099778" y="2686875"/>
            <a:ext cx="10026127" cy="0"/>
          </a:xfrm>
          <a:prstGeom prst="line">
            <a:avLst/>
          </a:prstGeom>
          <a:ln w="19050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>
            <a:extLst>
              <a:ext uri="{FF2B5EF4-FFF2-40B4-BE49-F238E27FC236}">
                <a16:creationId xmlns:a16="http://schemas.microsoft.com/office/drawing/2014/main" id="{DBD5659E-B11B-DCEE-C1C1-FC7241E487F0}"/>
              </a:ext>
            </a:extLst>
          </p:cNvPr>
          <p:cNvCxnSpPr/>
          <p:nvPr/>
        </p:nvCxnSpPr>
        <p:spPr>
          <a:xfrm>
            <a:off x="1166646" y="3653272"/>
            <a:ext cx="10026127" cy="0"/>
          </a:xfrm>
          <a:prstGeom prst="line">
            <a:avLst/>
          </a:prstGeom>
          <a:ln w="19050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连接符 39">
            <a:extLst>
              <a:ext uri="{FF2B5EF4-FFF2-40B4-BE49-F238E27FC236}">
                <a16:creationId xmlns:a16="http://schemas.microsoft.com/office/drawing/2014/main" id="{8F8B8115-FF22-B2CE-045E-7E98E6EA6243}"/>
              </a:ext>
            </a:extLst>
          </p:cNvPr>
          <p:cNvCxnSpPr/>
          <p:nvPr/>
        </p:nvCxnSpPr>
        <p:spPr>
          <a:xfrm>
            <a:off x="1149384" y="4497681"/>
            <a:ext cx="10026127" cy="0"/>
          </a:xfrm>
          <a:prstGeom prst="line">
            <a:avLst/>
          </a:prstGeom>
          <a:ln w="19050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AD3760A9-6212-0044-6465-9BC4AAE54C34}"/>
              </a:ext>
            </a:extLst>
          </p:cNvPr>
          <p:cNvCxnSpPr/>
          <p:nvPr/>
        </p:nvCxnSpPr>
        <p:spPr>
          <a:xfrm>
            <a:off x="1149384" y="5414858"/>
            <a:ext cx="10026127" cy="0"/>
          </a:xfrm>
          <a:prstGeom prst="line">
            <a:avLst/>
          </a:prstGeom>
          <a:ln w="19050"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861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97448B-D6BA-EAB4-0BBA-7D9E1A1E1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10" r="909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12E0A8CC-0A9E-76A5-580E-7175BC168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z="6600" dirty="0"/>
              <a:t>深入浅出动态规划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9F4EF3CB-10F0-EB63-AE3A-B0AA18868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553" y="5624945"/>
            <a:ext cx="907856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马走日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8B8B2F-9727-35C1-7926-FFFC9F5AD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defRPr/>
            </a:pPr>
            <a:r>
              <a:rPr lang="zh-CN" altLang="en-US" sz="900" kern="120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作者：鲍丹；</a:t>
            </a:r>
            <a:r>
              <a:rPr lang="en-US" altLang="zh-CN" sz="900" kern="120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gh:https://github.com/tain198127; email:tain198127@163.com</a:t>
            </a:r>
          </a:p>
        </p:txBody>
      </p:sp>
    </p:spTree>
    <p:extLst>
      <p:ext uri="{BB962C8B-B14F-4D97-AF65-F5344CB8AC3E}">
        <p14:creationId xmlns:p14="http://schemas.microsoft.com/office/powerpoint/2010/main" val="845351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A122470-295E-3081-3B71-1AD987E9A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z="5400" dirty="0"/>
              <a:t>问题描述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09F236-08A8-196F-74E6-4799039B6779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2000" dirty="0">
                <a:effectLst/>
              </a:rPr>
              <a:t>请同学们自行搜索或者想象一个象棋的棋盘，然后把整个棋盘放入第一象限，棋盘的最左下角是</a:t>
            </a:r>
            <a:r>
              <a:rPr lang="en-US" altLang="zh-CN" sz="2000" dirty="0">
                <a:effectLst/>
              </a:rPr>
              <a:t>(0,0)</a:t>
            </a:r>
            <a:r>
              <a:rPr lang="zh-CN" altLang="en-US" sz="2000" dirty="0">
                <a:effectLst/>
              </a:rPr>
              <a:t>位置。那么整个棋盘就是横坐标上</a:t>
            </a:r>
            <a:r>
              <a:rPr lang="en-US" altLang="zh-CN" sz="2000" dirty="0">
                <a:effectLst/>
              </a:rPr>
              <a:t>9</a:t>
            </a:r>
            <a:r>
              <a:rPr lang="zh-CN" altLang="en-US" sz="2000" dirty="0">
                <a:effectLst/>
              </a:rPr>
              <a:t>条线、纵坐标上</a:t>
            </a:r>
            <a:r>
              <a:rPr lang="en-US" altLang="zh-CN" sz="2000" dirty="0">
                <a:effectLst/>
              </a:rPr>
              <a:t>10</a:t>
            </a:r>
            <a:r>
              <a:rPr lang="zh-CN" altLang="en-US" sz="2000" dirty="0">
                <a:effectLst/>
              </a:rPr>
              <a:t>条线的区域</a:t>
            </a:r>
            <a:br>
              <a:rPr lang="zh-CN" altLang="en-US" sz="2000" dirty="0">
                <a:effectLst/>
              </a:rPr>
            </a:br>
            <a:r>
              <a:rPr lang="zh-CN" altLang="en-US" sz="2000" dirty="0">
                <a:effectLst/>
              </a:rPr>
              <a:t>给你三个 参数 </a:t>
            </a:r>
            <a:r>
              <a:rPr lang="en-US" altLang="zh-CN" sz="2000" dirty="0">
                <a:effectLst/>
              </a:rPr>
              <a:t>x</a:t>
            </a:r>
            <a:r>
              <a:rPr lang="zh-CN" altLang="en-US" sz="2000" dirty="0">
                <a:effectLst/>
              </a:rPr>
              <a:t>，</a:t>
            </a:r>
            <a:r>
              <a:rPr lang="en-US" altLang="zh-CN" sz="2000" dirty="0">
                <a:effectLst/>
              </a:rPr>
              <a:t>y</a:t>
            </a:r>
            <a:r>
              <a:rPr lang="zh-CN" altLang="en-US" sz="2000" dirty="0">
                <a:effectLst/>
              </a:rPr>
              <a:t>，</a:t>
            </a:r>
            <a:r>
              <a:rPr lang="en-US" altLang="zh-CN" sz="2000" dirty="0">
                <a:effectLst/>
              </a:rPr>
              <a:t>k</a:t>
            </a:r>
            <a:br>
              <a:rPr lang="en-US" altLang="zh-CN" sz="2000" dirty="0">
                <a:effectLst/>
              </a:rPr>
            </a:br>
            <a:r>
              <a:rPr lang="zh-CN" altLang="en-US" sz="2000" dirty="0">
                <a:effectLst/>
              </a:rPr>
              <a:t>返回</a:t>
            </a:r>
            <a:r>
              <a:rPr lang="en-US" altLang="zh-CN" sz="2000" dirty="0">
                <a:effectLst/>
              </a:rPr>
              <a:t>“</a:t>
            </a:r>
            <a:r>
              <a:rPr lang="zh-CN" altLang="en-US" sz="2000" dirty="0">
                <a:effectLst/>
              </a:rPr>
              <a:t>马</a:t>
            </a:r>
            <a:r>
              <a:rPr lang="en-US" altLang="zh-CN" sz="2000" dirty="0">
                <a:effectLst/>
              </a:rPr>
              <a:t>”</a:t>
            </a:r>
            <a:r>
              <a:rPr lang="zh-CN" altLang="en-US" sz="2000" dirty="0">
                <a:effectLst/>
              </a:rPr>
              <a:t>从</a:t>
            </a:r>
            <a:r>
              <a:rPr lang="en-US" altLang="zh-CN" sz="2000" dirty="0">
                <a:effectLst/>
              </a:rPr>
              <a:t>(0,0)</a:t>
            </a:r>
            <a:r>
              <a:rPr lang="zh-CN" altLang="en-US" sz="2000" dirty="0">
                <a:effectLst/>
              </a:rPr>
              <a:t>位置出发，必须走</a:t>
            </a:r>
            <a:r>
              <a:rPr lang="en-US" altLang="zh-CN" sz="2000" dirty="0">
                <a:effectLst/>
              </a:rPr>
              <a:t>k</a:t>
            </a:r>
            <a:r>
              <a:rPr lang="zh-CN" altLang="en-US" sz="2000" dirty="0">
                <a:effectLst/>
              </a:rPr>
              <a:t>步</a:t>
            </a:r>
            <a:br>
              <a:rPr lang="zh-CN" altLang="en-US" sz="2000" dirty="0">
                <a:effectLst/>
              </a:rPr>
            </a:br>
            <a:r>
              <a:rPr lang="zh-CN" altLang="en-US" sz="2000" dirty="0">
                <a:effectLst/>
              </a:rPr>
              <a:t>最后落在</a:t>
            </a:r>
            <a:r>
              <a:rPr lang="en-US" altLang="zh-CN" sz="2000" dirty="0">
                <a:effectLst/>
              </a:rPr>
              <a:t>(</a:t>
            </a:r>
            <a:r>
              <a:rPr lang="en-US" altLang="zh-CN" sz="2000" dirty="0" err="1">
                <a:effectLst/>
              </a:rPr>
              <a:t>x,y</a:t>
            </a:r>
            <a:r>
              <a:rPr lang="en-US" altLang="zh-CN" sz="2000" dirty="0">
                <a:effectLst/>
              </a:rPr>
              <a:t>)</a:t>
            </a:r>
            <a:r>
              <a:rPr lang="zh-CN" altLang="en-US" sz="2000" dirty="0">
                <a:effectLst/>
              </a:rPr>
              <a:t>上的方法数有多少种</a:t>
            </a:r>
            <a:r>
              <a:rPr lang="en-US" altLang="zh-CN" sz="2000" dirty="0">
                <a:effectLst/>
              </a:rPr>
              <a:t>?</a:t>
            </a:r>
            <a:endParaRPr kumimoji="1" lang="en-US" altLang="zh-CN" sz="2000" dirty="0"/>
          </a:p>
        </p:txBody>
      </p:sp>
      <p:pic>
        <p:nvPicPr>
          <p:cNvPr id="8" name="Picture 7" descr="背景图案&#10;&#10;描述已自动生成">
            <a:extLst>
              <a:ext uri="{FF2B5EF4-FFF2-40B4-BE49-F238E27FC236}">
                <a16:creationId xmlns:a16="http://schemas.microsoft.com/office/drawing/2014/main" id="{AD74B49E-6AD7-E820-DFD5-00F4E9B31F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5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A2CCFEE-6982-488E-1AC5-DF305424B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484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  <a:defRPr/>
            </a:pPr>
            <a:r>
              <a:rPr lang="zh-CN" altLang="en-US" sz="900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作者：鲍丹；</a:t>
            </a:r>
            <a:r>
              <a:rPr lang="en-US" altLang="zh-CN" sz="900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gh:https://github.com/tain198127; email:tain198127@163.com</a:t>
            </a:r>
          </a:p>
        </p:txBody>
      </p:sp>
    </p:spTree>
    <p:extLst>
      <p:ext uri="{BB962C8B-B14F-4D97-AF65-F5344CB8AC3E}">
        <p14:creationId xmlns:p14="http://schemas.microsoft.com/office/powerpoint/2010/main" val="155541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8F58EDD9-0685-44E6-9B72-108BB10E1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A7EE640-2ED3-C932-0784-174CC39B5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446" y="640081"/>
            <a:ext cx="6562262" cy="3849244"/>
          </a:xfrm>
          <a:noFill/>
        </p:spPr>
        <p:txBody>
          <a:bodyPr>
            <a:normAutofit/>
          </a:bodyPr>
          <a:lstStyle/>
          <a:p>
            <a:pPr algn="r"/>
            <a:r>
              <a:rPr kumimoji="1" lang="zh-CN" altLang="en-US" dirty="0"/>
              <a:t>深入浅出动态规划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43AAEB2-C979-9597-7424-4B77D1B47C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446" y="4627755"/>
            <a:ext cx="6562262" cy="1590165"/>
          </a:xfrm>
          <a:noFill/>
        </p:spPr>
        <p:txBody>
          <a:bodyPr>
            <a:normAutofit/>
          </a:bodyPr>
          <a:lstStyle/>
          <a:p>
            <a:pPr algn="r"/>
            <a:r>
              <a:rPr kumimoji="1" lang="zh-CN" altLang="en-US" dirty="0"/>
              <a:t>作者：鲍丹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DaneBrown</a:t>
            </a:r>
            <a:r>
              <a:rPr kumimoji="1" lang="en-US" altLang="zh-CN" dirty="0"/>
              <a:t>)</a:t>
            </a:r>
          </a:p>
          <a:p>
            <a:pPr algn="r"/>
            <a:r>
              <a:rPr kumimoji="1" lang="en-US" altLang="zh-CN" dirty="0" err="1"/>
              <a:t>github</a:t>
            </a:r>
            <a:r>
              <a:rPr kumimoji="1" lang="en-US" altLang="zh-CN" dirty="0"/>
              <a:t>: </a:t>
            </a:r>
            <a:r>
              <a:rPr kumimoji="1" lang="en-US" altLang="zh-CN" dirty="0">
                <a:hlinkClick r:id="rId2"/>
              </a:rPr>
              <a:t>https://github.com/tain198127</a:t>
            </a:r>
            <a:endParaRPr kumimoji="1" lang="en-US" altLang="zh-CN" dirty="0"/>
          </a:p>
          <a:p>
            <a:pPr algn="r"/>
            <a:r>
              <a:rPr kumimoji="1" lang="en-US" altLang="zh-CN" dirty="0"/>
              <a:t>email:</a:t>
            </a:r>
            <a:r>
              <a:rPr kumimoji="1" lang="zh-CN" altLang="en-US" dirty="0"/>
              <a:t>  </a:t>
            </a:r>
            <a:r>
              <a:rPr kumimoji="1" lang="en-US" altLang="zh-CN" dirty="0"/>
              <a:t>tain198127@163.com</a:t>
            </a: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E7FFD2C1-A0EF-DADC-4F39-3A4DE6EC56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99" r="7919"/>
          <a:stretch/>
        </p:blipFill>
        <p:spPr>
          <a:xfrm>
            <a:off x="7552944" y="10"/>
            <a:ext cx="4636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0299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32174-5EB1-EEB0-8D3A-75D93FC68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7951"/>
          </a:xfrm>
        </p:spPr>
        <p:txBody>
          <a:bodyPr/>
          <a:lstStyle/>
          <a:p>
            <a:r>
              <a:rPr kumimoji="1" lang="zh-CN" altLang="en-US" dirty="0"/>
              <a:t>建立模型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368073-27B8-9F91-23B3-8F2C591D2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61860CD6-5DD8-9CA4-264F-72E0F92F09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6839232"/>
              </p:ext>
            </p:extLst>
          </p:nvPr>
        </p:nvGraphicFramePr>
        <p:xfrm>
          <a:off x="2515477" y="1253380"/>
          <a:ext cx="6121404" cy="44642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0156">
                  <a:extLst>
                    <a:ext uri="{9D8B030D-6E8A-4147-A177-3AD203B41FA5}">
                      <a16:colId xmlns:a16="http://schemas.microsoft.com/office/drawing/2014/main" val="869271929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465915922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3657182469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312563511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017732807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307731776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271845876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4173934487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1988761390"/>
                    </a:ext>
                  </a:extLst>
                </a:gridCol>
              </a:tblGrid>
              <a:tr h="558031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523288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533410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573538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61899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476853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683165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733443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86463"/>
                  </a:ext>
                </a:extLst>
              </a:tr>
            </a:tbl>
          </a:graphicData>
        </a:graphic>
      </p:graphicFrame>
      <p:graphicFrame>
        <p:nvGraphicFramePr>
          <p:cNvPr id="21" name="表格 21">
            <a:extLst>
              <a:ext uri="{FF2B5EF4-FFF2-40B4-BE49-F238E27FC236}">
                <a16:creationId xmlns:a16="http://schemas.microsoft.com/office/drawing/2014/main" id="{584057C0-2527-FF59-30D2-D83813B30D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7745556"/>
              </p:ext>
            </p:extLst>
          </p:nvPr>
        </p:nvGraphicFramePr>
        <p:xfrm>
          <a:off x="2148964" y="5851569"/>
          <a:ext cx="685443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85443">
                  <a:extLst>
                    <a:ext uri="{9D8B030D-6E8A-4147-A177-3AD203B41FA5}">
                      <a16:colId xmlns:a16="http://schemas.microsoft.com/office/drawing/2014/main" val="2390798175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1087287984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2629500927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803187216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352075476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951229850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263562758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611785399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1236210049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21108502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786043"/>
                  </a:ext>
                </a:extLst>
              </a:tr>
            </a:tbl>
          </a:graphicData>
        </a:graphic>
      </p:graphicFrame>
      <p:graphicFrame>
        <p:nvGraphicFramePr>
          <p:cNvPr id="23" name="表格 23">
            <a:extLst>
              <a:ext uri="{FF2B5EF4-FFF2-40B4-BE49-F238E27FC236}">
                <a16:creationId xmlns:a16="http://schemas.microsoft.com/office/drawing/2014/main" id="{3836BB28-F8B0-CEBD-3430-ACF681EEC2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949081"/>
              </p:ext>
            </p:extLst>
          </p:nvPr>
        </p:nvGraphicFramePr>
        <p:xfrm>
          <a:off x="1863288" y="945484"/>
          <a:ext cx="571351" cy="50680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1351">
                  <a:extLst>
                    <a:ext uri="{9D8B030D-6E8A-4147-A177-3AD203B41FA5}">
                      <a16:colId xmlns:a16="http://schemas.microsoft.com/office/drawing/2014/main" val="3008115304"/>
                    </a:ext>
                  </a:extLst>
                </a:gridCol>
              </a:tblGrid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12380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4787452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5528515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8692444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8163065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2423477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3719183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2723029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461898"/>
                  </a:ext>
                </a:extLst>
              </a:tr>
            </a:tbl>
          </a:graphicData>
        </a:graphic>
      </p:graphicFrame>
      <p:pic>
        <p:nvPicPr>
          <p:cNvPr id="25" name="图形 24" descr="马 纯色填充">
            <a:extLst>
              <a:ext uri="{FF2B5EF4-FFF2-40B4-BE49-F238E27FC236}">
                <a16:creationId xmlns:a16="http://schemas.microsoft.com/office/drawing/2014/main" id="{831EEDC0-6684-77F8-41CB-34049828A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2053" y="5444204"/>
            <a:ext cx="546847" cy="546847"/>
          </a:xfrm>
          <a:prstGeom prst="rect">
            <a:avLst/>
          </a:prstGeom>
        </p:spPr>
      </p:pic>
      <p:pic>
        <p:nvPicPr>
          <p:cNvPr id="27" name="图形 26" descr="标志 纯色填充">
            <a:extLst>
              <a:ext uri="{FF2B5EF4-FFF2-40B4-BE49-F238E27FC236}">
                <a16:creationId xmlns:a16="http://schemas.microsoft.com/office/drawing/2014/main" id="{166CC5F5-A3B1-D420-52FB-01F5F9E159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90101">
            <a:off x="6604659" y="2473263"/>
            <a:ext cx="579120" cy="579120"/>
          </a:xfrm>
          <a:prstGeom prst="rect">
            <a:avLst/>
          </a:prstGeom>
        </p:spPr>
      </p:pic>
      <p:sp>
        <p:nvSpPr>
          <p:cNvPr id="28" name="椭圆 27">
            <a:extLst>
              <a:ext uri="{FF2B5EF4-FFF2-40B4-BE49-F238E27FC236}">
                <a16:creationId xmlns:a16="http://schemas.microsoft.com/office/drawing/2014/main" id="{B624C1B7-176D-C7F4-3B29-798930CA9BB7}"/>
              </a:ext>
            </a:extLst>
          </p:cNvPr>
          <p:cNvSpPr/>
          <p:nvPr/>
        </p:nvSpPr>
        <p:spPr>
          <a:xfrm>
            <a:off x="3004320" y="4433631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4E5CBC8C-A26E-9AC7-25B7-8D13C5B00F4B}"/>
              </a:ext>
            </a:extLst>
          </p:cNvPr>
          <p:cNvSpPr/>
          <p:nvPr/>
        </p:nvSpPr>
        <p:spPr>
          <a:xfrm>
            <a:off x="4372335" y="3886783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2DA1AE1D-22DC-083E-CE14-27CA22FEE28C}"/>
              </a:ext>
            </a:extLst>
          </p:cNvPr>
          <p:cNvSpPr/>
          <p:nvPr/>
        </p:nvSpPr>
        <p:spPr>
          <a:xfrm>
            <a:off x="5058760" y="2731797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D1A4E52-FEDF-4DBE-5A5A-CE0153A2BB12}"/>
              </a:ext>
            </a:extLst>
          </p:cNvPr>
          <p:cNvSpPr/>
          <p:nvPr/>
        </p:nvSpPr>
        <p:spPr>
          <a:xfrm>
            <a:off x="5748170" y="3886122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8C7996A2-D95C-312A-3FD9-67F99F385CE7}"/>
              </a:ext>
            </a:extLst>
          </p:cNvPr>
          <p:cNvSpPr/>
          <p:nvPr/>
        </p:nvSpPr>
        <p:spPr>
          <a:xfrm>
            <a:off x="6472084" y="2826057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38CD1DBF-FF38-718E-1E6F-CC81299AAC15}"/>
              </a:ext>
            </a:extLst>
          </p:cNvPr>
          <p:cNvCxnSpPr>
            <a:stCxn id="25" idx="0"/>
            <a:endCxn id="28" idx="4"/>
          </p:cNvCxnSpPr>
          <p:nvPr/>
        </p:nvCxnSpPr>
        <p:spPr>
          <a:xfrm flipV="1">
            <a:off x="2515477" y="4791526"/>
            <a:ext cx="662758" cy="652678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EF8FD880-F0BB-9C6E-8CCE-ED9D6FA3A390}"/>
              </a:ext>
            </a:extLst>
          </p:cNvPr>
          <p:cNvCxnSpPr>
            <a:endCxn id="29" idx="3"/>
          </p:cNvCxnSpPr>
          <p:nvPr/>
        </p:nvCxnSpPr>
        <p:spPr>
          <a:xfrm flipV="1">
            <a:off x="3277743" y="4192265"/>
            <a:ext cx="1145531" cy="24136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849AF5FA-B9C4-1082-C61B-9087CAACDD93}"/>
              </a:ext>
            </a:extLst>
          </p:cNvPr>
          <p:cNvCxnSpPr>
            <a:endCxn id="30" idx="3"/>
          </p:cNvCxnSpPr>
          <p:nvPr/>
        </p:nvCxnSpPr>
        <p:spPr>
          <a:xfrm flipV="1">
            <a:off x="4661402" y="3037279"/>
            <a:ext cx="448297" cy="848843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58012C03-E517-78CD-B2CC-F858DFA3646D}"/>
              </a:ext>
            </a:extLst>
          </p:cNvPr>
          <p:cNvCxnSpPr>
            <a:endCxn id="31" idx="1"/>
          </p:cNvCxnSpPr>
          <p:nvPr/>
        </p:nvCxnSpPr>
        <p:spPr>
          <a:xfrm>
            <a:off x="5404500" y="3047901"/>
            <a:ext cx="394609" cy="890634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54EA1B8D-E66E-9DB9-062D-F02FB93C416A}"/>
              </a:ext>
            </a:extLst>
          </p:cNvPr>
          <p:cNvCxnSpPr>
            <a:endCxn id="32" idx="3"/>
          </p:cNvCxnSpPr>
          <p:nvPr/>
        </p:nvCxnSpPr>
        <p:spPr>
          <a:xfrm flipV="1">
            <a:off x="6045061" y="3131539"/>
            <a:ext cx="477962" cy="754583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30AC4C0F-EC4B-AFF3-89CE-C15E5534C1BA}"/>
              </a:ext>
            </a:extLst>
          </p:cNvPr>
          <p:cNvSpPr txBox="1"/>
          <p:nvPr/>
        </p:nvSpPr>
        <p:spPr>
          <a:xfrm>
            <a:off x="9003394" y="1917812"/>
            <a:ext cx="295465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初始条件：</a:t>
            </a:r>
            <a:endParaRPr kumimoji="1" lang="en-US" altLang="zh-CN" dirty="0"/>
          </a:p>
          <a:p>
            <a:r>
              <a:rPr kumimoji="1" lang="zh-CN" altLang="en-US" dirty="0"/>
              <a:t>马在</a:t>
            </a:r>
            <a:r>
              <a:rPr kumimoji="1" lang="en-US" altLang="zh-CN" dirty="0"/>
              <a:t>(0,0)</a:t>
            </a:r>
            <a:r>
              <a:rPr kumimoji="1" lang="zh-CN" altLang="en-US" dirty="0"/>
              <a:t>位置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约束条件：</a:t>
            </a:r>
            <a:endParaRPr kumimoji="1" lang="en-US" altLang="zh-CN" dirty="0"/>
          </a:p>
          <a:p>
            <a:r>
              <a:rPr kumimoji="1" lang="zh-CN" altLang="en-US" dirty="0"/>
              <a:t>目标位置：</a:t>
            </a:r>
            <a:r>
              <a:rPr kumimoji="1" lang="en-US" altLang="zh-CN" dirty="0"/>
              <a:t>(6,5)</a:t>
            </a:r>
          </a:p>
          <a:p>
            <a:r>
              <a:rPr kumimoji="1" lang="zh-CN" altLang="en-US" dirty="0"/>
              <a:t>步数：</a:t>
            </a:r>
            <a:r>
              <a:rPr kumimoji="1" lang="en-US" altLang="zh-CN" dirty="0"/>
              <a:t>5</a:t>
            </a:r>
            <a:r>
              <a:rPr kumimoji="1" lang="zh-CN" altLang="en-US" dirty="0"/>
              <a:t>步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求解：一共有多少种走法？</a:t>
            </a: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52212954-423E-3EF2-B02F-D514A8D81720}"/>
              </a:ext>
            </a:extLst>
          </p:cNvPr>
          <p:cNvSpPr/>
          <p:nvPr/>
        </p:nvSpPr>
        <p:spPr>
          <a:xfrm>
            <a:off x="3690770" y="4954843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2606C9D9-AE31-EA49-C43E-F393D6A5E927}"/>
              </a:ext>
            </a:extLst>
          </p:cNvPr>
          <p:cNvSpPr/>
          <p:nvPr/>
        </p:nvSpPr>
        <p:spPr>
          <a:xfrm>
            <a:off x="5058760" y="4470186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2F830474-EDB4-6551-3CF8-49C37B7AD4D9}"/>
              </a:ext>
            </a:extLst>
          </p:cNvPr>
          <p:cNvSpPr/>
          <p:nvPr/>
        </p:nvSpPr>
        <p:spPr>
          <a:xfrm>
            <a:off x="6439670" y="3922602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29377DCC-FFCB-7DCC-4E2C-4AB22DE8CE8B}"/>
              </a:ext>
            </a:extLst>
          </p:cNvPr>
          <p:cNvSpPr/>
          <p:nvPr/>
        </p:nvSpPr>
        <p:spPr>
          <a:xfrm>
            <a:off x="7805136" y="3329882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4923DB4A-088C-0683-4F32-3BFCB8D62C5E}"/>
              </a:ext>
            </a:extLst>
          </p:cNvPr>
          <p:cNvSpPr/>
          <p:nvPr/>
        </p:nvSpPr>
        <p:spPr>
          <a:xfrm>
            <a:off x="6613585" y="2893027"/>
            <a:ext cx="347830" cy="35789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1" name="直线箭头连接符 50">
            <a:extLst>
              <a:ext uri="{FF2B5EF4-FFF2-40B4-BE49-F238E27FC236}">
                <a16:creationId xmlns:a16="http://schemas.microsoft.com/office/drawing/2014/main" id="{B9A582C1-E3C0-F5CF-2D21-4119573CCBEA}"/>
              </a:ext>
            </a:extLst>
          </p:cNvPr>
          <p:cNvCxnSpPr>
            <a:endCxn id="44" idx="2"/>
          </p:cNvCxnSpPr>
          <p:nvPr/>
        </p:nvCxnSpPr>
        <p:spPr>
          <a:xfrm flipV="1">
            <a:off x="2788900" y="5133791"/>
            <a:ext cx="901870" cy="58383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369DFB71-B30F-89C0-711B-9B1C311A8F5A}"/>
              </a:ext>
            </a:extLst>
          </p:cNvPr>
          <p:cNvCxnSpPr>
            <a:endCxn id="46" idx="3"/>
          </p:cNvCxnSpPr>
          <p:nvPr/>
        </p:nvCxnSpPr>
        <p:spPr>
          <a:xfrm flipV="1">
            <a:off x="4038600" y="4775668"/>
            <a:ext cx="1071099" cy="1869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B8551D49-CCD0-09E3-D4A5-4A64DB6E1F8C}"/>
              </a:ext>
            </a:extLst>
          </p:cNvPr>
          <p:cNvCxnSpPr>
            <a:endCxn id="47" idx="3"/>
          </p:cNvCxnSpPr>
          <p:nvPr/>
        </p:nvCxnSpPr>
        <p:spPr>
          <a:xfrm flipV="1">
            <a:off x="5458966" y="4228084"/>
            <a:ext cx="1031643" cy="42104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6FBBBE14-CCAE-6FDA-9DD9-AF6CDEFFB8BE}"/>
              </a:ext>
            </a:extLst>
          </p:cNvPr>
          <p:cNvCxnSpPr>
            <a:endCxn id="48" idx="3"/>
          </p:cNvCxnSpPr>
          <p:nvPr/>
        </p:nvCxnSpPr>
        <p:spPr>
          <a:xfrm flipV="1">
            <a:off x="6785412" y="3635364"/>
            <a:ext cx="1070663" cy="33965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4F0905CF-8F36-496D-F47E-9D6007A8445F}"/>
              </a:ext>
            </a:extLst>
          </p:cNvPr>
          <p:cNvCxnSpPr>
            <a:stCxn id="48" idx="1"/>
            <a:endCxn id="49" idx="4"/>
          </p:cNvCxnSpPr>
          <p:nvPr/>
        </p:nvCxnSpPr>
        <p:spPr>
          <a:xfrm flipH="1" flipV="1">
            <a:off x="6787500" y="3250922"/>
            <a:ext cx="1068575" cy="13137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95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B9B30-B654-2EA3-D71B-BCDB5E474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5186"/>
          </a:xfrm>
        </p:spPr>
        <p:txBody>
          <a:bodyPr/>
          <a:lstStyle/>
          <a:p>
            <a:r>
              <a:rPr kumimoji="1" lang="zh-CN" altLang="en-US" dirty="0"/>
              <a:t>马走日的移动模型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BE5095A-DF18-BD93-6BA4-8C7836EF8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09592D53-1986-E277-DCF4-F7659A4704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009236"/>
              </p:ext>
            </p:extLst>
          </p:nvPr>
        </p:nvGraphicFramePr>
        <p:xfrm>
          <a:off x="1256833" y="1312019"/>
          <a:ext cx="6121404" cy="44642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0156">
                  <a:extLst>
                    <a:ext uri="{9D8B030D-6E8A-4147-A177-3AD203B41FA5}">
                      <a16:colId xmlns:a16="http://schemas.microsoft.com/office/drawing/2014/main" val="869271929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465915922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3657182469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312563511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017732807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307731776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271845876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4173934487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1988761390"/>
                    </a:ext>
                  </a:extLst>
                </a:gridCol>
              </a:tblGrid>
              <a:tr h="558031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523288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533410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573538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61899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476853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683165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733443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86463"/>
                  </a:ext>
                </a:extLst>
              </a:tr>
            </a:tbl>
          </a:graphicData>
        </a:graphic>
      </p:graphicFrame>
      <p:graphicFrame>
        <p:nvGraphicFramePr>
          <p:cNvPr id="5" name="表格 21">
            <a:extLst>
              <a:ext uri="{FF2B5EF4-FFF2-40B4-BE49-F238E27FC236}">
                <a16:creationId xmlns:a16="http://schemas.microsoft.com/office/drawing/2014/main" id="{4B7BB68D-8199-5407-3EA7-8E9E3882C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392999"/>
              </p:ext>
            </p:extLst>
          </p:nvPr>
        </p:nvGraphicFramePr>
        <p:xfrm>
          <a:off x="890320" y="5910208"/>
          <a:ext cx="685443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85443">
                  <a:extLst>
                    <a:ext uri="{9D8B030D-6E8A-4147-A177-3AD203B41FA5}">
                      <a16:colId xmlns:a16="http://schemas.microsoft.com/office/drawing/2014/main" val="2390798175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1087287984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2629500927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803187216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352075476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951229850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263562758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611785399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1236210049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21108502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786043"/>
                  </a:ext>
                </a:extLst>
              </a:tr>
            </a:tbl>
          </a:graphicData>
        </a:graphic>
      </p:graphicFrame>
      <p:graphicFrame>
        <p:nvGraphicFramePr>
          <p:cNvPr id="6" name="表格 23">
            <a:extLst>
              <a:ext uri="{FF2B5EF4-FFF2-40B4-BE49-F238E27FC236}">
                <a16:creationId xmlns:a16="http://schemas.microsoft.com/office/drawing/2014/main" id="{3FFC23F9-8FDD-A6D7-A30A-78FB41328B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3321974"/>
              </p:ext>
            </p:extLst>
          </p:nvPr>
        </p:nvGraphicFramePr>
        <p:xfrm>
          <a:off x="604644" y="1004123"/>
          <a:ext cx="571351" cy="50680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1351">
                  <a:extLst>
                    <a:ext uri="{9D8B030D-6E8A-4147-A177-3AD203B41FA5}">
                      <a16:colId xmlns:a16="http://schemas.microsoft.com/office/drawing/2014/main" val="3008115304"/>
                    </a:ext>
                  </a:extLst>
                </a:gridCol>
              </a:tblGrid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12380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4787452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5528515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8692444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8163065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2423477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3719183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2723029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461898"/>
                  </a:ext>
                </a:extLst>
              </a:tr>
            </a:tbl>
          </a:graphicData>
        </a:graphic>
      </p:graphicFrame>
      <p:pic>
        <p:nvPicPr>
          <p:cNvPr id="7" name="图形 6" descr="马 纯色填充">
            <a:extLst>
              <a:ext uri="{FF2B5EF4-FFF2-40B4-BE49-F238E27FC236}">
                <a16:creationId xmlns:a16="http://schemas.microsoft.com/office/drawing/2014/main" id="{4D33F136-B6D5-5B5E-7F76-6AD664124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0102" y="3299492"/>
            <a:ext cx="546847" cy="54684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3F13075-8DA8-4FAE-CBB6-9D603CB14BFE}"/>
              </a:ext>
            </a:extLst>
          </p:cNvPr>
          <p:cNvSpPr txBox="1"/>
          <p:nvPr/>
        </p:nvSpPr>
        <p:spPr>
          <a:xfrm>
            <a:off x="7680437" y="1312433"/>
            <a:ext cx="422827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/>
              <a:t>假设马，已经走到了（</a:t>
            </a:r>
            <a:r>
              <a:rPr kumimoji="1" lang="en-US" altLang="zh-CN" sz="1400" dirty="0"/>
              <a:t>4,4</a:t>
            </a:r>
            <a:r>
              <a:rPr kumimoji="1" lang="zh-CN" altLang="en-US" sz="1400" dirty="0"/>
              <a:t>）的位置，那么这个马的下一步有多少种</a:t>
            </a:r>
            <a:r>
              <a:rPr kumimoji="1" lang="zh-CN" altLang="en-US" sz="1400" b="1" dirty="0">
                <a:solidFill>
                  <a:schemeClr val="bg1"/>
                </a:solidFill>
                <a:highlight>
                  <a:srgbClr val="FF0000"/>
                </a:highlight>
              </a:rPr>
              <a:t>可能的</a:t>
            </a:r>
            <a:r>
              <a:rPr kumimoji="1" lang="zh-CN" altLang="en-US" sz="1400" dirty="0"/>
              <a:t>走法呢？</a:t>
            </a:r>
            <a:endParaRPr kumimoji="1" lang="en-US" altLang="zh-CN" sz="1400" dirty="0"/>
          </a:p>
          <a:p>
            <a:endParaRPr kumimoji="1" lang="en-US" altLang="zh-CN" sz="1400" dirty="0"/>
          </a:p>
          <a:p>
            <a:r>
              <a:rPr kumimoji="1" lang="zh-CN" altLang="en-US" sz="1400" dirty="0"/>
              <a:t>通过画图，我们可以知道马的下一步的位置有八种，分别是</a:t>
            </a:r>
            <a:endParaRPr kumimoji="1" lang="en-US" altLang="zh-CN" sz="1400" dirty="0"/>
          </a:p>
          <a:p>
            <a:r>
              <a:rPr kumimoji="1" lang="en-US" altLang="zh-CN" sz="1400" dirty="0"/>
              <a:t>(5,6),(6,5),(6,3),(5,2),(3,2),(2,3),(2,5),(3,6)</a:t>
            </a:r>
          </a:p>
          <a:p>
            <a:endParaRPr kumimoji="1" lang="en-US" altLang="zh-CN" sz="1400" dirty="0"/>
          </a:p>
          <a:p>
            <a:r>
              <a:rPr kumimoji="1" lang="zh-CN" altLang="en-US" sz="1400" dirty="0"/>
              <a:t>通过肉眼就可以，假设当前马的位置在</a:t>
            </a:r>
            <a:r>
              <a:rPr kumimoji="1" lang="en-US" altLang="zh-CN" sz="1400" dirty="0"/>
              <a:t>L,R</a:t>
            </a:r>
            <a:r>
              <a:rPr kumimoji="1" lang="zh-CN" altLang="en-US" sz="1400" dirty="0"/>
              <a:t>。那么这个马的下一个可能得位置的公式为</a:t>
            </a:r>
            <a:endParaRPr kumimoji="1" lang="en-US" altLang="zh-CN" sz="1400" dirty="0"/>
          </a:p>
          <a:p>
            <a:r>
              <a:rPr kumimoji="1" lang="en-US" altLang="zh-CN" sz="1400" dirty="0"/>
              <a:t>(L+1,R+2)</a:t>
            </a:r>
          </a:p>
          <a:p>
            <a:r>
              <a:rPr kumimoji="1" lang="en-US" altLang="zh-CN" sz="1400" dirty="0"/>
              <a:t>(L+1,R-2)</a:t>
            </a:r>
          </a:p>
          <a:p>
            <a:r>
              <a:rPr kumimoji="1" lang="en-US" altLang="zh-CN" sz="1400" dirty="0"/>
              <a:t>(L-1,R+2)</a:t>
            </a:r>
          </a:p>
          <a:p>
            <a:r>
              <a:rPr kumimoji="1" lang="en-US" altLang="zh-CN" sz="1400" dirty="0"/>
              <a:t>(L-1,R-2)</a:t>
            </a:r>
          </a:p>
          <a:p>
            <a:r>
              <a:rPr kumimoji="1" lang="en-US" altLang="zh-CN" sz="1400" dirty="0"/>
              <a:t>(L+2,R+1)</a:t>
            </a:r>
          </a:p>
          <a:p>
            <a:r>
              <a:rPr kumimoji="1" lang="en-US" altLang="zh-CN" sz="1400" dirty="0"/>
              <a:t>(L+2,R-1)</a:t>
            </a:r>
          </a:p>
          <a:p>
            <a:r>
              <a:rPr kumimoji="1" lang="en-US" altLang="zh-CN" sz="1400" dirty="0"/>
              <a:t>(L-2,R+1)</a:t>
            </a:r>
          </a:p>
          <a:p>
            <a:r>
              <a:rPr kumimoji="1" lang="en-US" altLang="zh-CN" sz="1400" dirty="0"/>
              <a:t>(L-2,R-1)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E3CE1AB5-6D3A-6C36-4E5A-1321BB458911}"/>
              </a:ext>
            </a:extLst>
          </p:cNvPr>
          <p:cNvSpPr/>
          <p:nvPr/>
        </p:nvSpPr>
        <p:spPr>
          <a:xfrm>
            <a:off x="4444614" y="2235763"/>
            <a:ext cx="408791" cy="373412"/>
          </a:xfrm>
          <a:prstGeom prst="ellipse">
            <a:avLst/>
          </a:prstGeom>
          <a:solidFill>
            <a:schemeClr val="bg2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02204C6-F8BD-6DF1-1EA4-34C6C541719C}"/>
              </a:ext>
            </a:extLst>
          </p:cNvPr>
          <p:cNvSpPr/>
          <p:nvPr/>
        </p:nvSpPr>
        <p:spPr>
          <a:xfrm>
            <a:off x="5113382" y="2742071"/>
            <a:ext cx="408791" cy="373412"/>
          </a:xfrm>
          <a:prstGeom prst="ellipse">
            <a:avLst/>
          </a:prstGeom>
          <a:solidFill>
            <a:schemeClr val="bg2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90AA637C-3670-A1A8-AB66-D065FF8A871C}"/>
              </a:ext>
            </a:extLst>
          </p:cNvPr>
          <p:cNvSpPr/>
          <p:nvPr/>
        </p:nvSpPr>
        <p:spPr>
          <a:xfrm>
            <a:off x="5113381" y="3922645"/>
            <a:ext cx="408791" cy="373412"/>
          </a:xfrm>
          <a:prstGeom prst="ellipse">
            <a:avLst/>
          </a:prstGeom>
          <a:solidFill>
            <a:schemeClr val="bg2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28257EC3-68F2-8DE5-54E1-88470709B1AB}"/>
              </a:ext>
            </a:extLst>
          </p:cNvPr>
          <p:cNvSpPr/>
          <p:nvPr/>
        </p:nvSpPr>
        <p:spPr>
          <a:xfrm>
            <a:off x="4444613" y="4537624"/>
            <a:ext cx="408791" cy="373412"/>
          </a:xfrm>
          <a:prstGeom prst="ellipse">
            <a:avLst/>
          </a:prstGeom>
          <a:solidFill>
            <a:schemeClr val="bg2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2FF96D76-B7C2-FA58-7B94-725C92BB92C7}"/>
              </a:ext>
            </a:extLst>
          </p:cNvPr>
          <p:cNvSpPr/>
          <p:nvPr/>
        </p:nvSpPr>
        <p:spPr>
          <a:xfrm>
            <a:off x="3047912" y="4537624"/>
            <a:ext cx="408791" cy="373412"/>
          </a:xfrm>
          <a:prstGeom prst="ellipse">
            <a:avLst/>
          </a:prstGeom>
          <a:solidFill>
            <a:schemeClr val="bg2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F5238F9-E959-97B3-EE75-267F7E4B5A6D}"/>
              </a:ext>
            </a:extLst>
          </p:cNvPr>
          <p:cNvSpPr/>
          <p:nvPr/>
        </p:nvSpPr>
        <p:spPr>
          <a:xfrm>
            <a:off x="2395120" y="3922645"/>
            <a:ext cx="408791" cy="373412"/>
          </a:xfrm>
          <a:prstGeom prst="ellipse">
            <a:avLst/>
          </a:prstGeom>
          <a:solidFill>
            <a:schemeClr val="bg2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8A8DB3B0-061B-9AC3-67DC-0FB8A2818093}"/>
              </a:ext>
            </a:extLst>
          </p:cNvPr>
          <p:cNvSpPr/>
          <p:nvPr/>
        </p:nvSpPr>
        <p:spPr>
          <a:xfrm>
            <a:off x="2395120" y="2799615"/>
            <a:ext cx="408791" cy="373412"/>
          </a:xfrm>
          <a:prstGeom prst="ellipse">
            <a:avLst/>
          </a:prstGeom>
          <a:solidFill>
            <a:schemeClr val="bg2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D3F7735-9632-28ED-A4BB-21F3D8E741AE}"/>
              </a:ext>
            </a:extLst>
          </p:cNvPr>
          <p:cNvSpPr/>
          <p:nvPr/>
        </p:nvSpPr>
        <p:spPr>
          <a:xfrm>
            <a:off x="3047912" y="2231528"/>
            <a:ext cx="408791" cy="373412"/>
          </a:xfrm>
          <a:prstGeom prst="ellipse">
            <a:avLst/>
          </a:prstGeom>
          <a:solidFill>
            <a:schemeClr val="bg2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452DFFCC-099B-2635-014F-DD08845198B0}"/>
              </a:ext>
            </a:extLst>
          </p:cNvPr>
          <p:cNvCxnSpPr>
            <a:endCxn id="9" idx="3"/>
          </p:cNvCxnSpPr>
          <p:nvPr/>
        </p:nvCxnSpPr>
        <p:spPr>
          <a:xfrm flipV="1">
            <a:off x="3913525" y="2554490"/>
            <a:ext cx="590955" cy="745002"/>
          </a:xfrm>
          <a:prstGeom prst="straightConnector1">
            <a:avLst/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0DFBC447-6095-9D1B-B306-88626489DB8C}"/>
              </a:ext>
            </a:extLst>
          </p:cNvPr>
          <p:cNvCxnSpPr>
            <a:endCxn id="10" idx="2"/>
          </p:cNvCxnSpPr>
          <p:nvPr/>
        </p:nvCxnSpPr>
        <p:spPr>
          <a:xfrm flipV="1">
            <a:off x="4186949" y="2928777"/>
            <a:ext cx="926433" cy="644138"/>
          </a:xfrm>
          <a:prstGeom prst="straightConnector1">
            <a:avLst/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FD14D3A3-608D-73DC-A96E-E3256294EEA9}"/>
              </a:ext>
            </a:extLst>
          </p:cNvPr>
          <p:cNvCxnSpPr>
            <a:endCxn id="11" idx="2"/>
          </p:cNvCxnSpPr>
          <p:nvPr/>
        </p:nvCxnSpPr>
        <p:spPr>
          <a:xfrm>
            <a:off x="4215726" y="3591241"/>
            <a:ext cx="897655" cy="518110"/>
          </a:xfrm>
          <a:prstGeom prst="straightConnector1">
            <a:avLst/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3DA9112E-E097-3B16-9581-FDD58B209EE1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3913526" y="3846339"/>
            <a:ext cx="735483" cy="691285"/>
          </a:xfrm>
          <a:prstGeom prst="straightConnector1">
            <a:avLst/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28255507-438C-62FE-1962-9B0E131D6BEF}"/>
              </a:ext>
            </a:extLst>
          </p:cNvPr>
          <p:cNvCxnSpPr>
            <a:endCxn id="13" idx="7"/>
          </p:cNvCxnSpPr>
          <p:nvPr/>
        </p:nvCxnSpPr>
        <p:spPr>
          <a:xfrm flipH="1">
            <a:off x="3396837" y="3892517"/>
            <a:ext cx="516688" cy="699792"/>
          </a:xfrm>
          <a:prstGeom prst="straightConnector1">
            <a:avLst/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F063A47A-A0D6-3CE9-28FE-B6B24A9F770D}"/>
              </a:ext>
            </a:extLst>
          </p:cNvPr>
          <p:cNvCxnSpPr>
            <a:endCxn id="14" idx="6"/>
          </p:cNvCxnSpPr>
          <p:nvPr/>
        </p:nvCxnSpPr>
        <p:spPr>
          <a:xfrm flipH="1">
            <a:off x="2803911" y="3558509"/>
            <a:ext cx="807414" cy="550842"/>
          </a:xfrm>
          <a:prstGeom prst="straightConnector1">
            <a:avLst/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875D7D63-2E4F-AC07-FCC5-B6368080D9FD}"/>
              </a:ext>
            </a:extLst>
          </p:cNvPr>
          <p:cNvCxnSpPr>
            <a:stCxn id="7" idx="1"/>
            <a:endCxn id="15" idx="6"/>
          </p:cNvCxnSpPr>
          <p:nvPr/>
        </p:nvCxnSpPr>
        <p:spPr>
          <a:xfrm flipH="1" flipV="1">
            <a:off x="2803911" y="2986321"/>
            <a:ext cx="836191" cy="586595"/>
          </a:xfrm>
          <a:prstGeom prst="straightConnector1">
            <a:avLst/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358B951D-5041-C9C0-B98A-C0049C4CFC0C}"/>
              </a:ext>
            </a:extLst>
          </p:cNvPr>
          <p:cNvCxnSpPr>
            <a:endCxn id="16" idx="5"/>
          </p:cNvCxnSpPr>
          <p:nvPr/>
        </p:nvCxnSpPr>
        <p:spPr>
          <a:xfrm flipH="1" flipV="1">
            <a:off x="3396837" y="2550255"/>
            <a:ext cx="516688" cy="749236"/>
          </a:xfrm>
          <a:prstGeom prst="straightConnector1">
            <a:avLst/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631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C601D2-A20E-3293-A991-41EC7E5C2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4920"/>
          </a:xfrm>
        </p:spPr>
        <p:txBody>
          <a:bodyPr/>
          <a:lstStyle/>
          <a:p>
            <a:r>
              <a:rPr kumimoji="1" lang="zh-CN" altLang="en-US" dirty="0"/>
              <a:t>算法整体思路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CC8EC77-4218-8CA0-47D8-6F713E665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C4271B93-3961-5985-0B2D-A3E8CDDC4A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8913170"/>
              </p:ext>
            </p:extLst>
          </p:nvPr>
        </p:nvGraphicFramePr>
        <p:xfrm>
          <a:off x="1256833" y="1312019"/>
          <a:ext cx="6121404" cy="44642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0156">
                  <a:extLst>
                    <a:ext uri="{9D8B030D-6E8A-4147-A177-3AD203B41FA5}">
                      <a16:colId xmlns:a16="http://schemas.microsoft.com/office/drawing/2014/main" val="869271929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465915922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3657182469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312563511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017732807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307731776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271845876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4173934487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1988761390"/>
                    </a:ext>
                  </a:extLst>
                </a:gridCol>
              </a:tblGrid>
              <a:tr h="558031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523288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533410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573538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61899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476853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683165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733443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86463"/>
                  </a:ext>
                </a:extLst>
              </a:tr>
            </a:tbl>
          </a:graphicData>
        </a:graphic>
      </p:graphicFrame>
      <p:graphicFrame>
        <p:nvGraphicFramePr>
          <p:cNvPr id="5" name="表格 21">
            <a:extLst>
              <a:ext uri="{FF2B5EF4-FFF2-40B4-BE49-F238E27FC236}">
                <a16:creationId xmlns:a16="http://schemas.microsoft.com/office/drawing/2014/main" id="{7C4396B6-FF54-7944-1552-29AD6CF46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10275"/>
              </p:ext>
            </p:extLst>
          </p:nvPr>
        </p:nvGraphicFramePr>
        <p:xfrm>
          <a:off x="890320" y="5910208"/>
          <a:ext cx="685443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85443">
                  <a:extLst>
                    <a:ext uri="{9D8B030D-6E8A-4147-A177-3AD203B41FA5}">
                      <a16:colId xmlns:a16="http://schemas.microsoft.com/office/drawing/2014/main" val="2390798175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1087287984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2629500927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803187216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352075476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951229850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263562758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611785399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1236210049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21108502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786043"/>
                  </a:ext>
                </a:extLst>
              </a:tr>
            </a:tbl>
          </a:graphicData>
        </a:graphic>
      </p:graphicFrame>
      <p:graphicFrame>
        <p:nvGraphicFramePr>
          <p:cNvPr id="6" name="表格 23">
            <a:extLst>
              <a:ext uri="{FF2B5EF4-FFF2-40B4-BE49-F238E27FC236}">
                <a16:creationId xmlns:a16="http://schemas.microsoft.com/office/drawing/2014/main" id="{5B46500F-6C88-AC38-186A-66A9C22104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870266"/>
              </p:ext>
            </p:extLst>
          </p:nvPr>
        </p:nvGraphicFramePr>
        <p:xfrm>
          <a:off x="604644" y="1004123"/>
          <a:ext cx="571351" cy="50680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1351">
                  <a:extLst>
                    <a:ext uri="{9D8B030D-6E8A-4147-A177-3AD203B41FA5}">
                      <a16:colId xmlns:a16="http://schemas.microsoft.com/office/drawing/2014/main" val="3008115304"/>
                    </a:ext>
                  </a:extLst>
                </a:gridCol>
              </a:tblGrid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12380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4787452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5528515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8692444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8163065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2423477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3719183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2723029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461898"/>
                  </a:ext>
                </a:extLst>
              </a:tr>
            </a:tbl>
          </a:graphicData>
        </a:graphic>
      </p:graphicFrame>
      <p:grpSp>
        <p:nvGrpSpPr>
          <p:cNvPr id="34" name="组合 33">
            <a:extLst>
              <a:ext uri="{FF2B5EF4-FFF2-40B4-BE49-F238E27FC236}">
                <a16:creationId xmlns:a16="http://schemas.microsoft.com/office/drawing/2014/main" id="{2829E7F4-3585-7906-C838-DE33D0046F9A}"/>
              </a:ext>
            </a:extLst>
          </p:cNvPr>
          <p:cNvGrpSpPr/>
          <p:nvPr/>
        </p:nvGrpSpPr>
        <p:grpSpPr>
          <a:xfrm>
            <a:off x="960908" y="4362646"/>
            <a:ext cx="1983725" cy="1764208"/>
            <a:chOff x="3640102" y="2082131"/>
            <a:chExt cx="1983725" cy="1764208"/>
          </a:xfrm>
        </p:grpSpPr>
        <p:pic>
          <p:nvPicPr>
            <p:cNvPr id="7" name="图形 6" descr="马 纯色填充">
              <a:extLst>
                <a:ext uri="{FF2B5EF4-FFF2-40B4-BE49-F238E27FC236}">
                  <a16:creationId xmlns:a16="http://schemas.microsoft.com/office/drawing/2014/main" id="{DD1ED234-418A-39D5-E4CB-FCD525F6C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40102" y="3299492"/>
              <a:ext cx="546847" cy="546847"/>
            </a:xfrm>
            <a:prstGeom prst="rect">
              <a:avLst/>
            </a:prstGeom>
          </p:spPr>
        </p:pic>
        <p:cxnSp>
          <p:nvCxnSpPr>
            <p:cNvPr id="16" name="直线箭头连接符 15">
              <a:extLst>
                <a:ext uri="{FF2B5EF4-FFF2-40B4-BE49-F238E27FC236}">
                  <a16:creationId xmlns:a16="http://schemas.microsoft.com/office/drawing/2014/main" id="{DB70ABD5-9810-B3BA-AC65-1D8D4D253F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13525" y="2554490"/>
              <a:ext cx="590955" cy="74500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F3829538-39B5-02F9-A80C-151A06594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86949" y="2928777"/>
              <a:ext cx="926433" cy="644138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图形 24" descr="马 纯色填充">
              <a:extLst>
                <a:ext uri="{FF2B5EF4-FFF2-40B4-BE49-F238E27FC236}">
                  <a16:creationId xmlns:a16="http://schemas.microsoft.com/office/drawing/2014/main" id="{2A4DA447-0B66-11AF-FAC2-54814C709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76980" y="2646191"/>
              <a:ext cx="546847" cy="546847"/>
            </a:xfrm>
            <a:prstGeom prst="rect">
              <a:avLst/>
            </a:prstGeom>
          </p:spPr>
        </p:pic>
        <p:pic>
          <p:nvPicPr>
            <p:cNvPr id="32" name="图形 31" descr="马 纯色填充">
              <a:extLst>
                <a:ext uri="{FF2B5EF4-FFF2-40B4-BE49-F238E27FC236}">
                  <a16:creationId xmlns:a16="http://schemas.microsoft.com/office/drawing/2014/main" id="{AC48FFAB-241F-0856-5272-24ADCFE5C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391129" y="2082131"/>
              <a:ext cx="546847" cy="546847"/>
            </a:xfrm>
            <a:prstGeom prst="rect">
              <a:avLst/>
            </a:prstGeom>
          </p:spPr>
        </p:pic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id="{D6F38BFA-F020-9A0E-894C-A8D37986255E}"/>
              </a:ext>
            </a:extLst>
          </p:cNvPr>
          <p:cNvSpPr txBox="1"/>
          <p:nvPr/>
        </p:nvSpPr>
        <p:spPr>
          <a:xfrm>
            <a:off x="8003690" y="1495313"/>
            <a:ext cx="38619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假设马从</a:t>
            </a:r>
            <a:r>
              <a:rPr kumimoji="1" lang="en-US" altLang="zh-CN" dirty="0"/>
              <a:t>(0,0)</a:t>
            </a:r>
            <a:r>
              <a:rPr kumimoji="1" lang="zh-CN" altLang="en-US" dirty="0"/>
              <a:t>开始，把所有可能的位置都走一遍，那么本质上就可以把所有可以走的位置都走一遍了。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别忘了还有一个参数</a:t>
            </a:r>
            <a:r>
              <a:rPr kumimoji="1" lang="en-US" altLang="zh-CN" dirty="0"/>
              <a:t>K</a:t>
            </a:r>
            <a:r>
              <a:rPr kumimoji="1" lang="zh-CN" altLang="en-US" dirty="0"/>
              <a:t>，表示步数，因此需要每走一步的时候，</a:t>
            </a:r>
            <a:r>
              <a:rPr kumimoji="1" lang="en-US" altLang="zh-CN" dirty="0"/>
              <a:t>K-1</a:t>
            </a:r>
            <a:r>
              <a:rPr kumimoji="1" lang="zh-CN" altLang="en-US" dirty="0"/>
              <a:t>。当到达目标位置（</a:t>
            </a:r>
            <a:r>
              <a:rPr kumimoji="1" lang="en-US" altLang="zh-CN" dirty="0"/>
              <a:t>6,5</a:t>
            </a:r>
            <a:r>
              <a:rPr kumimoji="1" lang="zh-CN" altLang="en-US" dirty="0"/>
              <a:t>）时，如果</a:t>
            </a:r>
            <a:r>
              <a:rPr kumimoji="1" lang="en-US" altLang="zh-CN" dirty="0"/>
              <a:t>K</a:t>
            </a:r>
            <a:r>
              <a:rPr kumimoji="1" lang="zh-CN" altLang="en-US" dirty="0"/>
              <a:t>正好等于</a:t>
            </a:r>
            <a:r>
              <a:rPr kumimoji="1" lang="en-US" altLang="zh-CN" dirty="0"/>
              <a:t>0</a:t>
            </a:r>
            <a:r>
              <a:rPr kumimoji="1" lang="zh-CN" altLang="en-US" dirty="0"/>
              <a:t>，则该路径是有效的一条路径。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按照这个思路（每走一步</a:t>
            </a:r>
            <a:r>
              <a:rPr kumimoji="1" lang="en-US" altLang="zh-CN" dirty="0"/>
              <a:t>K-1</a:t>
            </a:r>
            <a:r>
              <a:rPr kumimoji="1" lang="zh-CN" altLang="en-US" dirty="0"/>
              <a:t>）将所有的路径都尝试一遍。并将所有路径的数量加总，那么结果就出来了。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047DFC61-F774-8C82-FA74-EAF1EA2095CF}"/>
              </a:ext>
            </a:extLst>
          </p:cNvPr>
          <p:cNvGrpSpPr/>
          <p:nvPr/>
        </p:nvGrpSpPr>
        <p:grpSpPr>
          <a:xfrm>
            <a:off x="1124027" y="3099820"/>
            <a:ext cx="2603305" cy="2893079"/>
            <a:chOff x="3042575" y="2036542"/>
            <a:chExt cx="2603305" cy="2893079"/>
          </a:xfrm>
        </p:grpSpPr>
        <p:pic>
          <p:nvPicPr>
            <p:cNvPr id="37" name="图形 36" descr="马 纯色填充">
              <a:extLst>
                <a:ext uri="{FF2B5EF4-FFF2-40B4-BE49-F238E27FC236}">
                  <a16:creationId xmlns:a16="http://schemas.microsoft.com/office/drawing/2014/main" id="{E3180D4C-8886-FC50-D859-D32A056A4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40102" y="3299492"/>
              <a:ext cx="546847" cy="546847"/>
            </a:xfrm>
            <a:prstGeom prst="rect">
              <a:avLst/>
            </a:prstGeom>
          </p:spPr>
        </p:pic>
        <p:cxnSp>
          <p:nvCxnSpPr>
            <p:cNvPr id="38" name="直线箭头连接符 37">
              <a:extLst>
                <a:ext uri="{FF2B5EF4-FFF2-40B4-BE49-F238E27FC236}">
                  <a16:creationId xmlns:a16="http://schemas.microsoft.com/office/drawing/2014/main" id="{201B8A8E-5415-AD91-FFB9-409E2BA087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13525" y="2554490"/>
              <a:ext cx="590955" cy="74500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6347F637-F9D9-888C-B800-6EBE1A3D5B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86949" y="2928777"/>
              <a:ext cx="926433" cy="644138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35AEA74B-925E-1BDA-E1D6-4C560421C69A}"/>
                </a:ext>
              </a:extLst>
            </p:cNvPr>
            <p:cNvCxnSpPr>
              <a:cxnSpLocks/>
            </p:cNvCxnSpPr>
            <p:nvPr/>
          </p:nvCxnSpPr>
          <p:spPr>
            <a:xfrm>
              <a:off x="4215726" y="3591241"/>
              <a:ext cx="897655" cy="518110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线箭头连接符 40">
              <a:extLst>
                <a:ext uri="{FF2B5EF4-FFF2-40B4-BE49-F238E27FC236}">
                  <a16:creationId xmlns:a16="http://schemas.microsoft.com/office/drawing/2014/main" id="{5415CA62-5A7C-B9D3-AC56-72260579582E}"/>
                </a:ext>
              </a:extLst>
            </p:cNvPr>
            <p:cNvCxnSpPr>
              <a:cxnSpLocks/>
              <a:stCxn id="37" idx="2"/>
              <a:endCxn id="48" idx="1"/>
            </p:cNvCxnSpPr>
            <p:nvPr/>
          </p:nvCxnSpPr>
          <p:spPr>
            <a:xfrm>
              <a:off x="3913526" y="3846339"/>
              <a:ext cx="317530" cy="809859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线箭头连接符 44">
              <a:extLst>
                <a:ext uri="{FF2B5EF4-FFF2-40B4-BE49-F238E27FC236}">
                  <a16:creationId xmlns:a16="http://schemas.microsoft.com/office/drawing/2014/main" id="{8855B72A-A0DF-43F6-3604-367B7F1C32F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96837" y="2550255"/>
              <a:ext cx="516688" cy="749236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图形 45" descr="马 纯色填充">
              <a:extLst>
                <a:ext uri="{FF2B5EF4-FFF2-40B4-BE49-F238E27FC236}">
                  <a16:creationId xmlns:a16="http://schemas.microsoft.com/office/drawing/2014/main" id="{B66CC8B0-DA33-58CF-EDEE-1D10C74C94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76980" y="2646191"/>
              <a:ext cx="546847" cy="546847"/>
            </a:xfrm>
            <a:prstGeom prst="rect">
              <a:avLst/>
            </a:prstGeom>
          </p:spPr>
        </p:pic>
        <p:pic>
          <p:nvPicPr>
            <p:cNvPr id="47" name="图形 46" descr="马 纯色填充">
              <a:extLst>
                <a:ext uri="{FF2B5EF4-FFF2-40B4-BE49-F238E27FC236}">
                  <a16:creationId xmlns:a16="http://schemas.microsoft.com/office/drawing/2014/main" id="{95C5EDDE-FE6C-4010-BA99-2A989F110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99033" y="3833930"/>
              <a:ext cx="546847" cy="546847"/>
            </a:xfrm>
            <a:prstGeom prst="rect">
              <a:avLst/>
            </a:prstGeom>
          </p:spPr>
        </p:pic>
        <p:pic>
          <p:nvPicPr>
            <p:cNvPr id="48" name="图形 47" descr="马 纯色填充">
              <a:extLst>
                <a:ext uri="{FF2B5EF4-FFF2-40B4-BE49-F238E27FC236}">
                  <a16:creationId xmlns:a16="http://schemas.microsoft.com/office/drawing/2014/main" id="{20A71FC8-08A7-6D10-69B3-68230C679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231056" y="4382774"/>
              <a:ext cx="546847" cy="546847"/>
            </a:xfrm>
            <a:prstGeom prst="rect">
              <a:avLst/>
            </a:prstGeom>
          </p:spPr>
        </p:pic>
        <p:pic>
          <p:nvPicPr>
            <p:cNvPr id="52" name="图形 51" descr="马 纯色填充">
              <a:extLst>
                <a:ext uri="{FF2B5EF4-FFF2-40B4-BE49-F238E27FC236}">
                  <a16:creationId xmlns:a16="http://schemas.microsoft.com/office/drawing/2014/main" id="{E81657E8-EF5E-EF14-BEF4-8D21D4F057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042575" y="2036542"/>
              <a:ext cx="546847" cy="546847"/>
            </a:xfrm>
            <a:prstGeom prst="rect">
              <a:avLst/>
            </a:prstGeom>
          </p:spPr>
        </p:pic>
        <p:pic>
          <p:nvPicPr>
            <p:cNvPr id="53" name="图形 52" descr="马 纯色填充">
              <a:extLst>
                <a:ext uri="{FF2B5EF4-FFF2-40B4-BE49-F238E27FC236}">
                  <a16:creationId xmlns:a16="http://schemas.microsoft.com/office/drawing/2014/main" id="{4FC0DCE2-17CF-1F4A-1841-6FF9674C1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391129" y="2082131"/>
              <a:ext cx="546847" cy="546847"/>
            </a:xfrm>
            <a:prstGeom prst="rect">
              <a:avLst/>
            </a:prstGeom>
          </p:spPr>
        </p:pic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0B2357AC-AC63-66E1-6DD7-F630DEAF9BD8}"/>
              </a:ext>
            </a:extLst>
          </p:cNvPr>
          <p:cNvGrpSpPr/>
          <p:nvPr/>
        </p:nvGrpSpPr>
        <p:grpSpPr>
          <a:xfrm>
            <a:off x="1133959" y="1898254"/>
            <a:ext cx="3304588" cy="2918420"/>
            <a:chOff x="2341292" y="2036542"/>
            <a:chExt cx="3304588" cy="2918420"/>
          </a:xfrm>
        </p:grpSpPr>
        <p:pic>
          <p:nvPicPr>
            <p:cNvPr id="55" name="图形 54" descr="马 纯色填充">
              <a:extLst>
                <a:ext uri="{FF2B5EF4-FFF2-40B4-BE49-F238E27FC236}">
                  <a16:creationId xmlns:a16="http://schemas.microsoft.com/office/drawing/2014/main" id="{05473EA9-674E-6EA7-B76D-1CCC25BF8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40102" y="3299492"/>
              <a:ext cx="546847" cy="546847"/>
            </a:xfrm>
            <a:prstGeom prst="rect">
              <a:avLst/>
            </a:prstGeom>
          </p:spPr>
        </p:pic>
        <p:cxnSp>
          <p:nvCxnSpPr>
            <p:cNvPr id="56" name="直线箭头连接符 55">
              <a:extLst>
                <a:ext uri="{FF2B5EF4-FFF2-40B4-BE49-F238E27FC236}">
                  <a16:creationId xmlns:a16="http://schemas.microsoft.com/office/drawing/2014/main" id="{570CB629-6EF8-1B61-8AC3-4958E96DED3C}"/>
                </a:ext>
              </a:extLst>
            </p:cNvPr>
            <p:cNvCxnSpPr>
              <a:cxnSpLocks/>
              <a:endCxn id="71" idx="2"/>
            </p:cNvCxnSpPr>
            <p:nvPr/>
          </p:nvCxnSpPr>
          <p:spPr>
            <a:xfrm flipV="1">
              <a:off x="3913525" y="2628978"/>
              <a:ext cx="751028" cy="67051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线箭头连接符 56">
              <a:extLst>
                <a:ext uri="{FF2B5EF4-FFF2-40B4-BE49-F238E27FC236}">
                  <a16:creationId xmlns:a16="http://schemas.microsoft.com/office/drawing/2014/main" id="{6BDB7298-06D4-05B2-2E94-FD5594CAAF9E}"/>
                </a:ext>
              </a:extLst>
            </p:cNvPr>
            <p:cNvCxnSpPr>
              <a:cxnSpLocks/>
              <a:endCxn id="64" idx="1"/>
            </p:cNvCxnSpPr>
            <p:nvPr/>
          </p:nvCxnSpPr>
          <p:spPr>
            <a:xfrm flipV="1">
              <a:off x="4186949" y="2919615"/>
              <a:ext cx="890031" cy="653300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箭头连接符 57">
              <a:extLst>
                <a:ext uri="{FF2B5EF4-FFF2-40B4-BE49-F238E27FC236}">
                  <a16:creationId xmlns:a16="http://schemas.microsoft.com/office/drawing/2014/main" id="{F2F6EC9E-870C-6DE2-143D-E8745E903BAC}"/>
                </a:ext>
              </a:extLst>
            </p:cNvPr>
            <p:cNvCxnSpPr>
              <a:cxnSpLocks/>
              <a:endCxn id="65" idx="1"/>
            </p:cNvCxnSpPr>
            <p:nvPr/>
          </p:nvCxnSpPr>
          <p:spPr>
            <a:xfrm>
              <a:off x="4215726" y="3591241"/>
              <a:ext cx="883307" cy="516113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线箭头连接符 58">
              <a:extLst>
                <a:ext uri="{FF2B5EF4-FFF2-40B4-BE49-F238E27FC236}">
                  <a16:creationId xmlns:a16="http://schemas.microsoft.com/office/drawing/2014/main" id="{4334A4DF-1120-C696-E990-340ECB858896}"/>
                </a:ext>
              </a:extLst>
            </p:cNvPr>
            <p:cNvCxnSpPr>
              <a:cxnSpLocks/>
              <a:stCxn id="55" idx="2"/>
              <a:endCxn id="66" idx="1"/>
            </p:cNvCxnSpPr>
            <p:nvPr/>
          </p:nvCxnSpPr>
          <p:spPr>
            <a:xfrm>
              <a:off x="3913526" y="3846339"/>
              <a:ext cx="542897" cy="809859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线箭头连接符 59">
              <a:extLst>
                <a:ext uri="{FF2B5EF4-FFF2-40B4-BE49-F238E27FC236}">
                  <a16:creationId xmlns:a16="http://schemas.microsoft.com/office/drawing/2014/main" id="{31F59827-5E07-25D7-E087-0906B921E4BB}"/>
                </a:ext>
              </a:extLst>
            </p:cNvPr>
            <p:cNvCxnSpPr>
              <a:cxnSpLocks/>
              <a:endCxn id="67" idx="3"/>
            </p:cNvCxnSpPr>
            <p:nvPr/>
          </p:nvCxnSpPr>
          <p:spPr>
            <a:xfrm flipH="1">
              <a:off x="3521364" y="3892517"/>
              <a:ext cx="392161" cy="78902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箭头连接符 60">
              <a:extLst>
                <a:ext uri="{FF2B5EF4-FFF2-40B4-BE49-F238E27FC236}">
                  <a16:creationId xmlns:a16="http://schemas.microsoft.com/office/drawing/2014/main" id="{EC7C4C1D-DC5E-169D-9EA9-7D8B0F079D3D}"/>
                </a:ext>
              </a:extLst>
            </p:cNvPr>
            <p:cNvCxnSpPr>
              <a:cxnSpLocks/>
              <a:endCxn id="68" idx="3"/>
            </p:cNvCxnSpPr>
            <p:nvPr/>
          </p:nvCxnSpPr>
          <p:spPr>
            <a:xfrm flipH="1">
              <a:off x="2909674" y="3558509"/>
              <a:ext cx="701651" cy="56952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线箭头连接符 61">
              <a:extLst>
                <a:ext uri="{FF2B5EF4-FFF2-40B4-BE49-F238E27FC236}">
                  <a16:creationId xmlns:a16="http://schemas.microsoft.com/office/drawing/2014/main" id="{BA873A24-329A-B3DA-E1E4-EA2AAE717470}"/>
                </a:ext>
              </a:extLst>
            </p:cNvPr>
            <p:cNvCxnSpPr>
              <a:cxnSpLocks/>
              <a:stCxn id="55" idx="1"/>
              <a:endCxn id="69" idx="3"/>
            </p:cNvCxnSpPr>
            <p:nvPr/>
          </p:nvCxnSpPr>
          <p:spPr>
            <a:xfrm flipH="1" flipV="1">
              <a:off x="2888139" y="2965485"/>
              <a:ext cx="751963" cy="607431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线箭头连接符 62">
              <a:extLst>
                <a:ext uri="{FF2B5EF4-FFF2-40B4-BE49-F238E27FC236}">
                  <a16:creationId xmlns:a16="http://schemas.microsoft.com/office/drawing/2014/main" id="{F31C64FA-10C2-AA90-687D-EF9595A33745}"/>
                </a:ext>
              </a:extLst>
            </p:cNvPr>
            <p:cNvCxnSpPr>
              <a:cxnSpLocks/>
              <a:endCxn id="70" idx="2"/>
            </p:cNvCxnSpPr>
            <p:nvPr/>
          </p:nvCxnSpPr>
          <p:spPr>
            <a:xfrm flipH="1" flipV="1">
              <a:off x="3315999" y="2583389"/>
              <a:ext cx="597526" cy="71610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4" name="图形 63" descr="马 纯色填充">
              <a:extLst>
                <a:ext uri="{FF2B5EF4-FFF2-40B4-BE49-F238E27FC236}">
                  <a16:creationId xmlns:a16="http://schemas.microsoft.com/office/drawing/2014/main" id="{86010141-8BAE-68CA-C057-050A3C6733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76980" y="2646191"/>
              <a:ext cx="546847" cy="546847"/>
            </a:xfrm>
            <a:prstGeom prst="rect">
              <a:avLst/>
            </a:prstGeom>
          </p:spPr>
        </p:pic>
        <p:pic>
          <p:nvPicPr>
            <p:cNvPr id="65" name="图形 64" descr="马 纯色填充">
              <a:extLst>
                <a:ext uri="{FF2B5EF4-FFF2-40B4-BE49-F238E27FC236}">
                  <a16:creationId xmlns:a16="http://schemas.microsoft.com/office/drawing/2014/main" id="{3ACAB9FB-B6F0-4C6F-8799-516A165B42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99033" y="3833930"/>
              <a:ext cx="546847" cy="546847"/>
            </a:xfrm>
            <a:prstGeom prst="rect">
              <a:avLst/>
            </a:prstGeom>
          </p:spPr>
        </p:pic>
        <p:pic>
          <p:nvPicPr>
            <p:cNvPr id="66" name="图形 65" descr="马 纯色填充">
              <a:extLst>
                <a:ext uri="{FF2B5EF4-FFF2-40B4-BE49-F238E27FC236}">
                  <a16:creationId xmlns:a16="http://schemas.microsoft.com/office/drawing/2014/main" id="{BD7FB3BF-D038-BD6E-9447-C64E1050B4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56423" y="4382774"/>
              <a:ext cx="546847" cy="546847"/>
            </a:xfrm>
            <a:prstGeom prst="rect">
              <a:avLst/>
            </a:prstGeom>
          </p:spPr>
        </p:pic>
        <p:pic>
          <p:nvPicPr>
            <p:cNvPr id="67" name="图形 66" descr="马 纯色填充">
              <a:extLst>
                <a:ext uri="{FF2B5EF4-FFF2-40B4-BE49-F238E27FC236}">
                  <a16:creationId xmlns:a16="http://schemas.microsoft.com/office/drawing/2014/main" id="{0C408C2E-FE1F-5194-0257-21B3C429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74517" y="4408115"/>
              <a:ext cx="546847" cy="546847"/>
            </a:xfrm>
            <a:prstGeom prst="rect">
              <a:avLst/>
            </a:prstGeom>
          </p:spPr>
        </p:pic>
        <p:pic>
          <p:nvPicPr>
            <p:cNvPr id="68" name="图形 67" descr="马 纯色填充">
              <a:extLst>
                <a:ext uri="{FF2B5EF4-FFF2-40B4-BE49-F238E27FC236}">
                  <a16:creationId xmlns:a16="http://schemas.microsoft.com/office/drawing/2014/main" id="{A791CB42-DDB9-F31B-5864-711FC8ECE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62827" y="3854609"/>
              <a:ext cx="546847" cy="546847"/>
            </a:xfrm>
            <a:prstGeom prst="rect">
              <a:avLst/>
            </a:prstGeom>
          </p:spPr>
        </p:pic>
        <p:pic>
          <p:nvPicPr>
            <p:cNvPr id="69" name="图形 68" descr="马 纯色填充">
              <a:extLst>
                <a:ext uri="{FF2B5EF4-FFF2-40B4-BE49-F238E27FC236}">
                  <a16:creationId xmlns:a16="http://schemas.microsoft.com/office/drawing/2014/main" id="{2FE5C536-0151-EC33-0231-F5D6CE2A2D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41292" y="2692061"/>
              <a:ext cx="546847" cy="546847"/>
            </a:xfrm>
            <a:prstGeom prst="rect">
              <a:avLst/>
            </a:prstGeom>
          </p:spPr>
        </p:pic>
        <p:pic>
          <p:nvPicPr>
            <p:cNvPr id="70" name="图形 69" descr="马 纯色填充">
              <a:extLst>
                <a:ext uri="{FF2B5EF4-FFF2-40B4-BE49-F238E27FC236}">
                  <a16:creationId xmlns:a16="http://schemas.microsoft.com/office/drawing/2014/main" id="{1D1E3CB7-3FBB-AE5A-E0F4-4EB894DF1F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042575" y="2036542"/>
              <a:ext cx="546847" cy="546847"/>
            </a:xfrm>
            <a:prstGeom prst="rect">
              <a:avLst/>
            </a:prstGeom>
          </p:spPr>
        </p:pic>
        <p:pic>
          <p:nvPicPr>
            <p:cNvPr id="71" name="图形 70" descr="马 纯色填充">
              <a:extLst>
                <a:ext uri="{FF2B5EF4-FFF2-40B4-BE49-F238E27FC236}">
                  <a16:creationId xmlns:a16="http://schemas.microsoft.com/office/drawing/2014/main" id="{8ED734D9-6C1B-A286-7A99-D678F986E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391129" y="2082131"/>
              <a:ext cx="546847" cy="546847"/>
            </a:xfrm>
            <a:prstGeom prst="rect">
              <a:avLst/>
            </a:prstGeom>
          </p:spPr>
        </p:pic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71A036BB-76E4-4476-744D-825D47A6162D}"/>
              </a:ext>
            </a:extLst>
          </p:cNvPr>
          <p:cNvSpPr txBox="1"/>
          <p:nvPr/>
        </p:nvSpPr>
        <p:spPr>
          <a:xfrm>
            <a:off x="1420360" y="4229555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</a:rPr>
              <a:t>K-1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B3CAC38-F1D1-90BB-CFDE-A4F4F47F5173}"/>
              </a:ext>
            </a:extLst>
          </p:cNvPr>
          <p:cNvSpPr txBox="1"/>
          <p:nvPr/>
        </p:nvSpPr>
        <p:spPr>
          <a:xfrm>
            <a:off x="2206721" y="314489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</a:rPr>
              <a:t>K-1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pic>
        <p:nvPicPr>
          <p:cNvPr id="84" name="图形 83" descr="标志 纯色填充">
            <a:extLst>
              <a:ext uri="{FF2B5EF4-FFF2-40B4-BE49-F238E27FC236}">
                <a16:creationId xmlns:a16="http://schemas.microsoft.com/office/drawing/2014/main" id="{64ED7117-C777-FE27-E4BA-4044B93E7A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90101">
            <a:off x="5212565" y="2633159"/>
            <a:ext cx="579120" cy="579120"/>
          </a:xfrm>
          <a:prstGeom prst="rect">
            <a:avLst/>
          </a:prstGeom>
        </p:spPr>
      </p:pic>
      <p:grpSp>
        <p:nvGrpSpPr>
          <p:cNvPr id="85" name="组合 84">
            <a:extLst>
              <a:ext uri="{FF2B5EF4-FFF2-40B4-BE49-F238E27FC236}">
                <a16:creationId xmlns:a16="http://schemas.microsoft.com/office/drawing/2014/main" id="{CE282BC9-E42D-F7BF-7E5B-594E18C81F66}"/>
              </a:ext>
            </a:extLst>
          </p:cNvPr>
          <p:cNvGrpSpPr/>
          <p:nvPr/>
        </p:nvGrpSpPr>
        <p:grpSpPr>
          <a:xfrm>
            <a:off x="1802297" y="770921"/>
            <a:ext cx="3304588" cy="2918420"/>
            <a:chOff x="2341292" y="2036542"/>
            <a:chExt cx="3304588" cy="2918420"/>
          </a:xfrm>
        </p:grpSpPr>
        <p:pic>
          <p:nvPicPr>
            <p:cNvPr id="86" name="图形 85" descr="马 纯色填充">
              <a:extLst>
                <a:ext uri="{FF2B5EF4-FFF2-40B4-BE49-F238E27FC236}">
                  <a16:creationId xmlns:a16="http://schemas.microsoft.com/office/drawing/2014/main" id="{9867E6F3-6803-56D4-FEFD-D2D7159DD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40102" y="3299492"/>
              <a:ext cx="546847" cy="546847"/>
            </a:xfrm>
            <a:prstGeom prst="rect">
              <a:avLst/>
            </a:prstGeom>
          </p:spPr>
        </p:pic>
        <p:cxnSp>
          <p:nvCxnSpPr>
            <p:cNvPr id="87" name="直线箭头连接符 86">
              <a:extLst>
                <a:ext uri="{FF2B5EF4-FFF2-40B4-BE49-F238E27FC236}">
                  <a16:creationId xmlns:a16="http://schemas.microsoft.com/office/drawing/2014/main" id="{B98E557C-7277-E5A0-4FEC-784281DEC202}"/>
                </a:ext>
              </a:extLst>
            </p:cNvPr>
            <p:cNvCxnSpPr>
              <a:cxnSpLocks/>
              <a:endCxn id="102" idx="2"/>
            </p:cNvCxnSpPr>
            <p:nvPr/>
          </p:nvCxnSpPr>
          <p:spPr>
            <a:xfrm flipV="1">
              <a:off x="3913525" y="2628978"/>
              <a:ext cx="751028" cy="67051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线箭头连接符 87">
              <a:extLst>
                <a:ext uri="{FF2B5EF4-FFF2-40B4-BE49-F238E27FC236}">
                  <a16:creationId xmlns:a16="http://schemas.microsoft.com/office/drawing/2014/main" id="{F3E0A1D0-DB06-A281-8BD8-990870726134}"/>
                </a:ext>
              </a:extLst>
            </p:cNvPr>
            <p:cNvCxnSpPr>
              <a:cxnSpLocks/>
              <a:endCxn id="95" idx="1"/>
            </p:cNvCxnSpPr>
            <p:nvPr/>
          </p:nvCxnSpPr>
          <p:spPr>
            <a:xfrm flipV="1">
              <a:off x="4186949" y="2919615"/>
              <a:ext cx="890031" cy="653300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线箭头连接符 88">
              <a:extLst>
                <a:ext uri="{FF2B5EF4-FFF2-40B4-BE49-F238E27FC236}">
                  <a16:creationId xmlns:a16="http://schemas.microsoft.com/office/drawing/2014/main" id="{85986DF0-01A9-071D-F6E8-F4FA053AF532}"/>
                </a:ext>
              </a:extLst>
            </p:cNvPr>
            <p:cNvCxnSpPr>
              <a:cxnSpLocks/>
              <a:endCxn id="96" idx="1"/>
            </p:cNvCxnSpPr>
            <p:nvPr/>
          </p:nvCxnSpPr>
          <p:spPr>
            <a:xfrm>
              <a:off x="4215726" y="3591241"/>
              <a:ext cx="883307" cy="516113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线箭头连接符 89">
              <a:extLst>
                <a:ext uri="{FF2B5EF4-FFF2-40B4-BE49-F238E27FC236}">
                  <a16:creationId xmlns:a16="http://schemas.microsoft.com/office/drawing/2014/main" id="{E1B7FD99-9DB5-6E98-22C0-1CA4926B42F8}"/>
                </a:ext>
              </a:extLst>
            </p:cNvPr>
            <p:cNvCxnSpPr>
              <a:cxnSpLocks/>
              <a:stCxn id="86" idx="2"/>
              <a:endCxn id="97" idx="1"/>
            </p:cNvCxnSpPr>
            <p:nvPr/>
          </p:nvCxnSpPr>
          <p:spPr>
            <a:xfrm>
              <a:off x="3913526" y="3846339"/>
              <a:ext cx="542897" cy="809859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箭头连接符 90">
              <a:extLst>
                <a:ext uri="{FF2B5EF4-FFF2-40B4-BE49-F238E27FC236}">
                  <a16:creationId xmlns:a16="http://schemas.microsoft.com/office/drawing/2014/main" id="{175C3017-90D6-EA85-5854-FB35074DE2EB}"/>
                </a:ext>
              </a:extLst>
            </p:cNvPr>
            <p:cNvCxnSpPr>
              <a:cxnSpLocks/>
              <a:endCxn id="98" idx="3"/>
            </p:cNvCxnSpPr>
            <p:nvPr/>
          </p:nvCxnSpPr>
          <p:spPr>
            <a:xfrm flipH="1">
              <a:off x="3521364" y="3892517"/>
              <a:ext cx="392161" cy="78902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箭头连接符 91">
              <a:extLst>
                <a:ext uri="{FF2B5EF4-FFF2-40B4-BE49-F238E27FC236}">
                  <a16:creationId xmlns:a16="http://schemas.microsoft.com/office/drawing/2014/main" id="{C0B6DE36-BBFE-C894-99CF-DA7417EA4DFB}"/>
                </a:ext>
              </a:extLst>
            </p:cNvPr>
            <p:cNvCxnSpPr>
              <a:cxnSpLocks/>
              <a:endCxn id="99" idx="3"/>
            </p:cNvCxnSpPr>
            <p:nvPr/>
          </p:nvCxnSpPr>
          <p:spPr>
            <a:xfrm flipH="1">
              <a:off x="2909674" y="3558509"/>
              <a:ext cx="701651" cy="56952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箭头连接符 92">
              <a:extLst>
                <a:ext uri="{FF2B5EF4-FFF2-40B4-BE49-F238E27FC236}">
                  <a16:creationId xmlns:a16="http://schemas.microsoft.com/office/drawing/2014/main" id="{51F09E18-F507-9FED-BC11-14E80F59CD35}"/>
                </a:ext>
              </a:extLst>
            </p:cNvPr>
            <p:cNvCxnSpPr>
              <a:cxnSpLocks/>
              <a:stCxn id="86" idx="1"/>
              <a:endCxn id="100" idx="3"/>
            </p:cNvCxnSpPr>
            <p:nvPr/>
          </p:nvCxnSpPr>
          <p:spPr>
            <a:xfrm flipH="1" flipV="1">
              <a:off x="2888139" y="2965485"/>
              <a:ext cx="751963" cy="607431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箭头连接符 93">
              <a:extLst>
                <a:ext uri="{FF2B5EF4-FFF2-40B4-BE49-F238E27FC236}">
                  <a16:creationId xmlns:a16="http://schemas.microsoft.com/office/drawing/2014/main" id="{FFB5C96A-5DCC-C3A1-CE2B-DD34CD3D062B}"/>
                </a:ext>
              </a:extLst>
            </p:cNvPr>
            <p:cNvCxnSpPr>
              <a:cxnSpLocks/>
              <a:endCxn id="101" idx="2"/>
            </p:cNvCxnSpPr>
            <p:nvPr/>
          </p:nvCxnSpPr>
          <p:spPr>
            <a:xfrm flipH="1" flipV="1">
              <a:off x="3315999" y="2583389"/>
              <a:ext cx="597526" cy="71610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5" name="图形 94" descr="马 纯色填充">
              <a:extLst>
                <a:ext uri="{FF2B5EF4-FFF2-40B4-BE49-F238E27FC236}">
                  <a16:creationId xmlns:a16="http://schemas.microsoft.com/office/drawing/2014/main" id="{8B25E3B9-512C-DDCE-AB59-56BDE6A90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76980" y="2646191"/>
              <a:ext cx="546847" cy="546847"/>
            </a:xfrm>
            <a:prstGeom prst="rect">
              <a:avLst/>
            </a:prstGeom>
          </p:spPr>
        </p:pic>
        <p:pic>
          <p:nvPicPr>
            <p:cNvPr id="96" name="图形 95" descr="马 纯色填充">
              <a:extLst>
                <a:ext uri="{FF2B5EF4-FFF2-40B4-BE49-F238E27FC236}">
                  <a16:creationId xmlns:a16="http://schemas.microsoft.com/office/drawing/2014/main" id="{6BD3A493-89A8-BF04-2810-CAA04E5F0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99033" y="3833930"/>
              <a:ext cx="546847" cy="546847"/>
            </a:xfrm>
            <a:prstGeom prst="rect">
              <a:avLst/>
            </a:prstGeom>
          </p:spPr>
        </p:pic>
        <p:pic>
          <p:nvPicPr>
            <p:cNvPr id="97" name="图形 96" descr="马 纯色填充">
              <a:extLst>
                <a:ext uri="{FF2B5EF4-FFF2-40B4-BE49-F238E27FC236}">
                  <a16:creationId xmlns:a16="http://schemas.microsoft.com/office/drawing/2014/main" id="{33767C2C-E7E6-9C4B-22DF-86EA826D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56423" y="4382774"/>
              <a:ext cx="546847" cy="546847"/>
            </a:xfrm>
            <a:prstGeom prst="rect">
              <a:avLst/>
            </a:prstGeom>
          </p:spPr>
        </p:pic>
        <p:pic>
          <p:nvPicPr>
            <p:cNvPr id="98" name="图形 97" descr="马 纯色填充">
              <a:extLst>
                <a:ext uri="{FF2B5EF4-FFF2-40B4-BE49-F238E27FC236}">
                  <a16:creationId xmlns:a16="http://schemas.microsoft.com/office/drawing/2014/main" id="{0E4141AB-B4FF-B019-1014-87A2FA979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74517" y="4408115"/>
              <a:ext cx="546847" cy="546847"/>
            </a:xfrm>
            <a:prstGeom prst="rect">
              <a:avLst/>
            </a:prstGeom>
          </p:spPr>
        </p:pic>
        <p:pic>
          <p:nvPicPr>
            <p:cNvPr id="99" name="图形 98" descr="马 纯色填充">
              <a:extLst>
                <a:ext uri="{FF2B5EF4-FFF2-40B4-BE49-F238E27FC236}">
                  <a16:creationId xmlns:a16="http://schemas.microsoft.com/office/drawing/2014/main" id="{B8EDB2AA-B7B4-EE73-4804-1F2811735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62827" y="3854609"/>
              <a:ext cx="546847" cy="546847"/>
            </a:xfrm>
            <a:prstGeom prst="rect">
              <a:avLst/>
            </a:prstGeom>
          </p:spPr>
        </p:pic>
        <p:pic>
          <p:nvPicPr>
            <p:cNvPr id="100" name="图形 99" descr="马 纯色填充">
              <a:extLst>
                <a:ext uri="{FF2B5EF4-FFF2-40B4-BE49-F238E27FC236}">
                  <a16:creationId xmlns:a16="http://schemas.microsoft.com/office/drawing/2014/main" id="{58D8EFC9-9A6F-883A-16E1-AA0FB781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41292" y="2692061"/>
              <a:ext cx="546847" cy="546847"/>
            </a:xfrm>
            <a:prstGeom prst="rect">
              <a:avLst/>
            </a:prstGeom>
          </p:spPr>
        </p:pic>
        <p:pic>
          <p:nvPicPr>
            <p:cNvPr id="101" name="图形 100" descr="马 纯色填充">
              <a:extLst>
                <a:ext uri="{FF2B5EF4-FFF2-40B4-BE49-F238E27FC236}">
                  <a16:creationId xmlns:a16="http://schemas.microsoft.com/office/drawing/2014/main" id="{BA2A8F67-60E7-38EE-56C9-463F2CE25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042575" y="2036542"/>
              <a:ext cx="546847" cy="546847"/>
            </a:xfrm>
            <a:prstGeom prst="rect">
              <a:avLst/>
            </a:prstGeom>
          </p:spPr>
        </p:pic>
        <p:pic>
          <p:nvPicPr>
            <p:cNvPr id="102" name="图形 101" descr="马 纯色填充">
              <a:extLst>
                <a:ext uri="{FF2B5EF4-FFF2-40B4-BE49-F238E27FC236}">
                  <a16:creationId xmlns:a16="http://schemas.microsoft.com/office/drawing/2014/main" id="{8C9A761D-D066-5F6E-C642-F6FE5F042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391129" y="2082131"/>
              <a:ext cx="546847" cy="546847"/>
            </a:xfrm>
            <a:prstGeom prst="rect">
              <a:avLst/>
            </a:prstGeom>
          </p:spPr>
        </p:pic>
      </p:grpSp>
      <p:sp>
        <p:nvSpPr>
          <p:cNvPr id="103" name="文本框 102">
            <a:extLst>
              <a:ext uri="{FF2B5EF4-FFF2-40B4-BE49-F238E27FC236}">
                <a16:creationId xmlns:a16="http://schemas.microsoft.com/office/drawing/2014/main" id="{21B55F35-625F-8386-F25C-ECF32CBE9B12}"/>
              </a:ext>
            </a:extLst>
          </p:cNvPr>
          <p:cNvSpPr txBox="1"/>
          <p:nvPr/>
        </p:nvSpPr>
        <p:spPr>
          <a:xfrm>
            <a:off x="2919757" y="1876978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</a:rPr>
              <a:t>K-1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F49721B3-1AEF-3B47-86AF-97953C32B323}"/>
              </a:ext>
            </a:extLst>
          </p:cNvPr>
          <p:cNvGrpSpPr/>
          <p:nvPr/>
        </p:nvGrpSpPr>
        <p:grpSpPr>
          <a:xfrm>
            <a:off x="2505303" y="1933668"/>
            <a:ext cx="3304588" cy="2918420"/>
            <a:chOff x="2341292" y="2036542"/>
            <a:chExt cx="3304588" cy="2918420"/>
          </a:xfrm>
        </p:grpSpPr>
        <p:pic>
          <p:nvPicPr>
            <p:cNvPr id="107" name="图形 106" descr="马 纯色填充">
              <a:extLst>
                <a:ext uri="{FF2B5EF4-FFF2-40B4-BE49-F238E27FC236}">
                  <a16:creationId xmlns:a16="http://schemas.microsoft.com/office/drawing/2014/main" id="{19873C97-35F9-5B59-B024-2A0CA3139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40102" y="3299492"/>
              <a:ext cx="546847" cy="546847"/>
            </a:xfrm>
            <a:prstGeom prst="rect">
              <a:avLst/>
            </a:prstGeom>
          </p:spPr>
        </p:pic>
        <p:cxnSp>
          <p:nvCxnSpPr>
            <p:cNvPr id="108" name="直线箭头连接符 107">
              <a:extLst>
                <a:ext uri="{FF2B5EF4-FFF2-40B4-BE49-F238E27FC236}">
                  <a16:creationId xmlns:a16="http://schemas.microsoft.com/office/drawing/2014/main" id="{296CB1FE-BB3C-B01C-D382-4D5E4A76DD2A}"/>
                </a:ext>
              </a:extLst>
            </p:cNvPr>
            <p:cNvCxnSpPr>
              <a:cxnSpLocks/>
              <a:endCxn id="123" idx="2"/>
            </p:cNvCxnSpPr>
            <p:nvPr/>
          </p:nvCxnSpPr>
          <p:spPr>
            <a:xfrm flipV="1">
              <a:off x="3913525" y="2628978"/>
              <a:ext cx="751028" cy="67051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箭头连接符 108">
              <a:extLst>
                <a:ext uri="{FF2B5EF4-FFF2-40B4-BE49-F238E27FC236}">
                  <a16:creationId xmlns:a16="http://schemas.microsoft.com/office/drawing/2014/main" id="{D6FED5D9-E6F1-C7AE-9EC9-897111B72881}"/>
                </a:ext>
              </a:extLst>
            </p:cNvPr>
            <p:cNvCxnSpPr>
              <a:cxnSpLocks/>
              <a:endCxn id="116" idx="1"/>
            </p:cNvCxnSpPr>
            <p:nvPr/>
          </p:nvCxnSpPr>
          <p:spPr>
            <a:xfrm flipV="1">
              <a:off x="4186949" y="2919615"/>
              <a:ext cx="890031" cy="653300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箭头连接符 109">
              <a:extLst>
                <a:ext uri="{FF2B5EF4-FFF2-40B4-BE49-F238E27FC236}">
                  <a16:creationId xmlns:a16="http://schemas.microsoft.com/office/drawing/2014/main" id="{E114793A-9F6A-F3E4-590A-AC4F0BC33241}"/>
                </a:ext>
              </a:extLst>
            </p:cNvPr>
            <p:cNvCxnSpPr>
              <a:cxnSpLocks/>
              <a:endCxn id="117" idx="1"/>
            </p:cNvCxnSpPr>
            <p:nvPr/>
          </p:nvCxnSpPr>
          <p:spPr>
            <a:xfrm>
              <a:off x="4215726" y="3591241"/>
              <a:ext cx="883307" cy="516113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线箭头连接符 110">
              <a:extLst>
                <a:ext uri="{FF2B5EF4-FFF2-40B4-BE49-F238E27FC236}">
                  <a16:creationId xmlns:a16="http://schemas.microsoft.com/office/drawing/2014/main" id="{56E31A06-C146-B2CA-8958-6CD136ED5EBC}"/>
                </a:ext>
              </a:extLst>
            </p:cNvPr>
            <p:cNvCxnSpPr>
              <a:cxnSpLocks/>
              <a:stCxn id="107" idx="2"/>
              <a:endCxn id="118" idx="1"/>
            </p:cNvCxnSpPr>
            <p:nvPr/>
          </p:nvCxnSpPr>
          <p:spPr>
            <a:xfrm>
              <a:off x="3913526" y="3846339"/>
              <a:ext cx="542897" cy="809859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线箭头连接符 111">
              <a:extLst>
                <a:ext uri="{FF2B5EF4-FFF2-40B4-BE49-F238E27FC236}">
                  <a16:creationId xmlns:a16="http://schemas.microsoft.com/office/drawing/2014/main" id="{6F0F5282-3D51-92F0-4C3B-D52E1F9A07EE}"/>
                </a:ext>
              </a:extLst>
            </p:cNvPr>
            <p:cNvCxnSpPr>
              <a:cxnSpLocks/>
              <a:endCxn id="119" idx="3"/>
            </p:cNvCxnSpPr>
            <p:nvPr/>
          </p:nvCxnSpPr>
          <p:spPr>
            <a:xfrm flipH="1">
              <a:off x="3521364" y="3892517"/>
              <a:ext cx="392161" cy="78902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线箭头连接符 112">
              <a:extLst>
                <a:ext uri="{FF2B5EF4-FFF2-40B4-BE49-F238E27FC236}">
                  <a16:creationId xmlns:a16="http://schemas.microsoft.com/office/drawing/2014/main" id="{71723813-DAD3-1FB8-4A3B-F8158FE74880}"/>
                </a:ext>
              </a:extLst>
            </p:cNvPr>
            <p:cNvCxnSpPr>
              <a:cxnSpLocks/>
              <a:endCxn id="120" idx="3"/>
            </p:cNvCxnSpPr>
            <p:nvPr/>
          </p:nvCxnSpPr>
          <p:spPr>
            <a:xfrm flipH="1">
              <a:off x="2909674" y="3558509"/>
              <a:ext cx="701651" cy="56952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线箭头连接符 113">
              <a:extLst>
                <a:ext uri="{FF2B5EF4-FFF2-40B4-BE49-F238E27FC236}">
                  <a16:creationId xmlns:a16="http://schemas.microsoft.com/office/drawing/2014/main" id="{CC4A4325-8377-F2CA-97A9-01CC72B4E79D}"/>
                </a:ext>
              </a:extLst>
            </p:cNvPr>
            <p:cNvCxnSpPr>
              <a:cxnSpLocks/>
              <a:stCxn id="107" idx="1"/>
              <a:endCxn id="121" idx="3"/>
            </p:cNvCxnSpPr>
            <p:nvPr/>
          </p:nvCxnSpPr>
          <p:spPr>
            <a:xfrm flipH="1" flipV="1">
              <a:off x="2888139" y="2965485"/>
              <a:ext cx="751963" cy="607431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线箭头连接符 114">
              <a:extLst>
                <a:ext uri="{FF2B5EF4-FFF2-40B4-BE49-F238E27FC236}">
                  <a16:creationId xmlns:a16="http://schemas.microsoft.com/office/drawing/2014/main" id="{CC4B3F96-2492-88E5-393C-AA7F07109A90}"/>
                </a:ext>
              </a:extLst>
            </p:cNvPr>
            <p:cNvCxnSpPr>
              <a:cxnSpLocks/>
              <a:endCxn id="122" idx="2"/>
            </p:cNvCxnSpPr>
            <p:nvPr/>
          </p:nvCxnSpPr>
          <p:spPr>
            <a:xfrm flipH="1" flipV="1">
              <a:off x="3315999" y="2583389"/>
              <a:ext cx="597526" cy="71610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6" name="图形 115" descr="马 纯色填充">
              <a:extLst>
                <a:ext uri="{FF2B5EF4-FFF2-40B4-BE49-F238E27FC236}">
                  <a16:creationId xmlns:a16="http://schemas.microsoft.com/office/drawing/2014/main" id="{6C2A44DB-2226-8ED4-A674-787D73D4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76980" y="2646191"/>
              <a:ext cx="546847" cy="546847"/>
            </a:xfrm>
            <a:prstGeom prst="rect">
              <a:avLst/>
            </a:prstGeom>
          </p:spPr>
        </p:pic>
        <p:pic>
          <p:nvPicPr>
            <p:cNvPr id="117" name="图形 116" descr="马 纯色填充">
              <a:extLst>
                <a:ext uri="{FF2B5EF4-FFF2-40B4-BE49-F238E27FC236}">
                  <a16:creationId xmlns:a16="http://schemas.microsoft.com/office/drawing/2014/main" id="{6C0FC544-AA1E-E5C1-7C69-13D2A3981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99033" y="3833930"/>
              <a:ext cx="546847" cy="546847"/>
            </a:xfrm>
            <a:prstGeom prst="rect">
              <a:avLst/>
            </a:prstGeom>
          </p:spPr>
        </p:pic>
        <p:pic>
          <p:nvPicPr>
            <p:cNvPr id="118" name="图形 117" descr="马 纯色填充">
              <a:extLst>
                <a:ext uri="{FF2B5EF4-FFF2-40B4-BE49-F238E27FC236}">
                  <a16:creationId xmlns:a16="http://schemas.microsoft.com/office/drawing/2014/main" id="{6FD8A112-D6AE-9386-7CB0-4D5165F93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56423" y="4382774"/>
              <a:ext cx="546847" cy="546847"/>
            </a:xfrm>
            <a:prstGeom prst="rect">
              <a:avLst/>
            </a:prstGeom>
          </p:spPr>
        </p:pic>
        <p:pic>
          <p:nvPicPr>
            <p:cNvPr id="119" name="图形 118" descr="马 纯色填充">
              <a:extLst>
                <a:ext uri="{FF2B5EF4-FFF2-40B4-BE49-F238E27FC236}">
                  <a16:creationId xmlns:a16="http://schemas.microsoft.com/office/drawing/2014/main" id="{0092ADE6-DA5E-4212-77E9-786DD7BC5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74517" y="4408115"/>
              <a:ext cx="546847" cy="546847"/>
            </a:xfrm>
            <a:prstGeom prst="rect">
              <a:avLst/>
            </a:prstGeom>
          </p:spPr>
        </p:pic>
        <p:pic>
          <p:nvPicPr>
            <p:cNvPr id="120" name="图形 119" descr="马 纯色填充">
              <a:extLst>
                <a:ext uri="{FF2B5EF4-FFF2-40B4-BE49-F238E27FC236}">
                  <a16:creationId xmlns:a16="http://schemas.microsoft.com/office/drawing/2014/main" id="{8BD2C64A-A392-0F68-D111-E6F2D8AF5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62827" y="3854609"/>
              <a:ext cx="546847" cy="546847"/>
            </a:xfrm>
            <a:prstGeom prst="rect">
              <a:avLst/>
            </a:prstGeom>
          </p:spPr>
        </p:pic>
        <p:pic>
          <p:nvPicPr>
            <p:cNvPr id="121" name="图形 120" descr="马 纯色填充">
              <a:extLst>
                <a:ext uri="{FF2B5EF4-FFF2-40B4-BE49-F238E27FC236}">
                  <a16:creationId xmlns:a16="http://schemas.microsoft.com/office/drawing/2014/main" id="{2C5C5FC4-5E98-7635-EDA1-F0B7AA4F0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41292" y="2692061"/>
              <a:ext cx="546847" cy="546847"/>
            </a:xfrm>
            <a:prstGeom prst="rect">
              <a:avLst/>
            </a:prstGeom>
          </p:spPr>
        </p:pic>
        <p:pic>
          <p:nvPicPr>
            <p:cNvPr id="122" name="图形 121" descr="马 纯色填充">
              <a:extLst>
                <a:ext uri="{FF2B5EF4-FFF2-40B4-BE49-F238E27FC236}">
                  <a16:creationId xmlns:a16="http://schemas.microsoft.com/office/drawing/2014/main" id="{D4C9EE53-7036-5CD1-891C-A9CE20C9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042575" y="2036542"/>
              <a:ext cx="546847" cy="546847"/>
            </a:xfrm>
            <a:prstGeom prst="rect">
              <a:avLst/>
            </a:prstGeom>
          </p:spPr>
        </p:pic>
        <p:pic>
          <p:nvPicPr>
            <p:cNvPr id="123" name="图形 122" descr="马 纯色填充">
              <a:extLst>
                <a:ext uri="{FF2B5EF4-FFF2-40B4-BE49-F238E27FC236}">
                  <a16:creationId xmlns:a16="http://schemas.microsoft.com/office/drawing/2014/main" id="{6BE8D426-E83D-0673-4564-2298ED025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391129" y="2082131"/>
              <a:ext cx="546847" cy="546847"/>
            </a:xfrm>
            <a:prstGeom prst="rect">
              <a:avLst/>
            </a:prstGeom>
          </p:spPr>
        </p:pic>
      </p:grpSp>
      <p:sp>
        <p:nvSpPr>
          <p:cNvPr id="124" name="文本框 123">
            <a:extLst>
              <a:ext uri="{FF2B5EF4-FFF2-40B4-BE49-F238E27FC236}">
                <a16:creationId xmlns:a16="http://schemas.microsoft.com/office/drawing/2014/main" id="{715F7F55-8174-30B1-0EEE-352606EAFACE}"/>
              </a:ext>
            </a:extLst>
          </p:cNvPr>
          <p:cNvSpPr txBox="1"/>
          <p:nvPr/>
        </p:nvSpPr>
        <p:spPr>
          <a:xfrm>
            <a:off x="3728677" y="3051623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</a:rPr>
              <a:t>K-1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1849C632-3440-CC6B-0365-BAC6A1D00471}"/>
              </a:ext>
            </a:extLst>
          </p:cNvPr>
          <p:cNvGrpSpPr/>
          <p:nvPr/>
        </p:nvGrpSpPr>
        <p:grpSpPr>
          <a:xfrm>
            <a:off x="3810758" y="1451575"/>
            <a:ext cx="3304588" cy="2918420"/>
            <a:chOff x="2341292" y="2036542"/>
            <a:chExt cx="3304588" cy="2918420"/>
          </a:xfrm>
        </p:grpSpPr>
        <p:pic>
          <p:nvPicPr>
            <p:cNvPr id="126" name="图形 125" descr="马 纯色填充">
              <a:extLst>
                <a:ext uri="{FF2B5EF4-FFF2-40B4-BE49-F238E27FC236}">
                  <a16:creationId xmlns:a16="http://schemas.microsoft.com/office/drawing/2014/main" id="{76BD666A-7C54-D037-A4B6-FC4D019D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40102" y="3299492"/>
              <a:ext cx="546847" cy="546847"/>
            </a:xfrm>
            <a:prstGeom prst="rect">
              <a:avLst/>
            </a:prstGeom>
          </p:spPr>
        </p:pic>
        <p:cxnSp>
          <p:nvCxnSpPr>
            <p:cNvPr id="127" name="直线箭头连接符 126">
              <a:extLst>
                <a:ext uri="{FF2B5EF4-FFF2-40B4-BE49-F238E27FC236}">
                  <a16:creationId xmlns:a16="http://schemas.microsoft.com/office/drawing/2014/main" id="{D5B462A4-139A-DFE3-7B1E-9ADB81EFB850}"/>
                </a:ext>
              </a:extLst>
            </p:cNvPr>
            <p:cNvCxnSpPr>
              <a:cxnSpLocks/>
              <a:endCxn id="142" idx="2"/>
            </p:cNvCxnSpPr>
            <p:nvPr/>
          </p:nvCxnSpPr>
          <p:spPr>
            <a:xfrm flipV="1">
              <a:off x="3913525" y="2628978"/>
              <a:ext cx="751028" cy="67051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线箭头连接符 127">
              <a:extLst>
                <a:ext uri="{FF2B5EF4-FFF2-40B4-BE49-F238E27FC236}">
                  <a16:creationId xmlns:a16="http://schemas.microsoft.com/office/drawing/2014/main" id="{376AD36C-F219-82A9-1D55-1F412E5879C4}"/>
                </a:ext>
              </a:extLst>
            </p:cNvPr>
            <p:cNvCxnSpPr>
              <a:cxnSpLocks/>
              <a:endCxn id="135" idx="1"/>
            </p:cNvCxnSpPr>
            <p:nvPr/>
          </p:nvCxnSpPr>
          <p:spPr>
            <a:xfrm flipV="1">
              <a:off x="4186949" y="2919615"/>
              <a:ext cx="890031" cy="653300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线箭头连接符 128">
              <a:extLst>
                <a:ext uri="{FF2B5EF4-FFF2-40B4-BE49-F238E27FC236}">
                  <a16:creationId xmlns:a16="http://schemas.microsoft.com/office/drawing/2014/main" id="{A1F085ED-709C-AE36-D510-37FDB2DEEBE4}"/>
                </a:ext>
              </a:extLst>
            </p:cNvPr>
            <p:cNvCxnSpPr>
              <a:cxnSpLocks/>
              <a:endCxn id="136" idx="1"/>
            </p:cNvCxnSpPr>
            <p:nvPr/>
          </p:nvCxnSpPr>
          <p:spPr>
            <a:xfrm>
              <a:off x="4215726" y="3591241"/>
              <a:ext cx="883307" cy="516113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线箭头连接符 129">
              <a:extLst>
                <a:ext uri="{FF2B5EF4-FFF2-40B4-BE49-F238E27FC236}">
                  <a16:creationId xmlns:a16="http://schemas.microsoft.com/office/drawing/2014/main" id="{F3DD9199-C166-8AEF-BD51-5617E5571984}"/>
                </a:ext>
              </a:extLst>
            </p:cNvPr>
            <p:cNvCxnSpPr>
              <a:cxnSpLocks/>
              <a:stCxn id="126" idx="2"/>
              <a:endCxn id="137" idx="1"/>
            </p:cNvCxnSpPr>
            <p:nvPr/>
          </p:nvCxnSpPr>
          <p:spPr>
            <a:xfrm>
              <a:off x="3913526" y="3846339"/>
              <a:ext cx="542897" cy="809859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线箭头连接符 130">
              <a:extLst>
                <a:ext uri="{FF2B5EF4-FFF2-40B4-BE49-F238E27FC236}">
                  <a16:creationId xmlns:a16="http://schemas.microsoft.com/office/drawing/2014/main" id="{05207553-FE90-FEFA-6307-742042B9B077}"/>
                </a:ext>
              </a:extLst>
            </p:cNvPr>
            <p:cNvCxnSpPr>
              <a:cxnSpLocks/>
              <a:endCxn id="138" idx="3"/>
            </p:cNvCxnSpPr>
            <p:nvPr/>
          </p:nvCxnSpPr>
          <p:spPr>
            <a:xfrm flipH="1">
              <a:off x="3521364" y="3892517"/>
              <a:ext cx="392161" cy="78902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线箭头连接符 131">
              <a:extLst>
                <a:ext uri="{FF2B5EF4-FFF2-40B4-BE49-F238E27FC236}">
                  <a16:creationId xmlns:a16="http://schemas.microsoft.com/office/drawing/2014/main" id="{DAE93A02-0EF3-652B-805A-29CC7B83B651}"/>
                </a:ext>
              </a:extLst>
            </p:cNvPr>
            <p:cNvCxnSpPr>
              <a:cxnSpLocks/>
              <a:endCxn id="139" idx="3"/>
            </p:cNvCxnSpPr>
            <p:nvPr/>
          </p:nvCxnSpPr>
          <p:spPr>
            <a:xfrm flipH="1">
              <a:off x="2909674" y="3558509"/>
              <a:ext cx="701651" cy="56952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线箭头连接符 132">
              <a:extLst>
                <a:ext uri="{FF2B5EF4-FFF2-40B4-BE49-F238E27FC236}">
                  <a16:creationId xmlns:a16="http://schemas.microsoft.com/office/drawing/2014/main" id="{5DFFF6B9-F6C0-AD71-97EF-B0085A87FA16}"/>
                </a:ext>
              </a:extLst>
            </p:cNvPr>
            <p:cNvCxnSpPr>
              <a:cxnSpLocks/>
              <a:stCxn id="126" idx="1"/>
              <a:endCxn id="140" idx="3"/>
            </p:cNvCxnSpPr>
            <p:nvPr/>
          </p:nvCxnSpPr>
          <p:spPr>
            <a:xfrm flipH="1" flipV="1">
              <a:off x="2888139" y="2965485"/>
              <a:ext cx="751963" cy="607431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线箭头连接符 133">
              <a:extLst>
                <a:ext uri="{FF2B5EF4-FFF2-40B4-BE49-F238E27FC236}">
                  <a16:creationId xmlns:a16="http://schemas.microsoft.com/office/drawing/2014/main" id="{B45F0761-E77B-8788-8B03-7795646E5EBE}"/>
                </a:ext>
              </a:extLst>
            </p:cNvPr>
            <p:cNvCxnSpPr>
              <a:cxnSpLocks/>
              <a:endCxn id="141" idx="2"/>
            </p:cNvCxnSpPr>
            <p:nvPr/>
          </p:nvCxnSpPr>
          <p:spPr>
            <a:xfrm flipH="1" flipV="1">
              <a:off x="3315999" y="2583389"/>
              <a:ext cx="597526" cy="71610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5" name="图形 134" descr="马 纯色填充">
              <a:extLst>
                <a:ext uri="{FF2B5EF4-FFF2-40B4-BE49-F238E27FC236}">
                  <a16:creationId xmlns:a16="http://schemas.microsoft.com/office/drawing/2014/main" id="{1EC4842F-ED0B-D55C-43B8-5CF299D83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76980" y="2646191"/>
              <a:ext cx="546847" cy="546847"/>
            </a:xfrm>
            <a:prstGeom prst="rect">
              <a:avLst/>
            </a:prstGeom>
          </p:spPr>
        </p:pic>
        <p:pic>
          <p:nvPicPr>
            <p:cNvPr id="136" name="图形 135" descr="马 纯色填充">
              <a:extLst>
                <a:ext uri="{FF2B5EF4-FFF2-40B4-BE49-F238E27FC236}">
                  <a16:creationId xmlns:a16="http://schemas.microsoft.com/office/drawing/2014/main" id="{73AA2D32-4147-0597-D0AC-8BD6978728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99033" y="3833930"/>
              <a:ext cx="546847" cy="546847"/>
            </a:xfrm>
            <a:prstGeom prst="rect">
              <a:avLst/>
            </a:prstGeom>
          </p:spPr>
        </p:pic>
        <p:pic>
          <p:nvPicPr>
            <p:cNvPr id="137" name="图形 136" descr="马 纯色填充">
              <a:extLst>
                <a:ext uri="{FF2B5EF4-FFF2-40B4-BE49-F238E27FC236}">
                  <a16:creationId xmlns:a16="http://schemas.microsoft.com/office/drawing/2014/main" id="{022F67C1-B936-82F2-F0BD-2646804D5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56423" y="4382774"/>
              <a:ext cx="546847" cy="546847"/>
            </a:xfrm>
            <a:prstGeom prst="rect">
              <a:avLst/>
            </a:prstGeom>
          </p:spPr>
        </p:pic>
        <p:pic>
          <p:nvPicPr>
            <p:cNvPr id="138" name="图形 137" descr="马 纯色填充">
              <a:extLst>
                <a:ext uri="{FF2B5EF4-FFF2-40B4-BE49-F238E27FC236}">
                  <a16:creationId xmlns:a16="http://schemas.microsoft.com/office/drawing/2014/main" id="{8878E1C8-2B22-35DD-EADF-DBA144E7A4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74517" y="4408115"/>
              <a:ext cx="546847" cy="546847"/>
            </a:xfrm>
            <a:prstGeom prst="rect">
              <a:avLst/>
            </a:prstGeom>
          </p:spPr>
        </p:pic>
        <p:pic>
          <p:nvPicPr>
            <p:cNvPr id="139" name="图形 138" descr="马 纯色填充">
              <a:extLst>
                <a:ext uri="{FF2B5EF4-FFF2-40B4-BE49-F238E27FC236}">
                  <a16:creationId xmlns:a16="http://schemas.microsoft.com/office/drawing/2014/main" id="{F89EB129-B2E2-BB48-10FE-1CB5CCE40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62827" y="3854609"/>
              <a:ext cx="546847" cy="546847"/>
            </a:xfrm>
            <a:prstGeom prst="rect">
              <a:avLst/>
            </a:prstGeom>
          </p:spPr>
        </p:pic>
        <p:pic>
          <p:nvPicPr>
            <p:cNvPr id="140" name="图形 139" descr="马 纯色填充">
              <a:extLst>
                <a:ext uri="{FF2B5EF4-FFF2-40B4-BE49-F238E27FC236}">
                  <a16:creationId xmlns:a16="http://schemas.microsoft.com/office/drawing/2014/main" id="{EAC02413-7E38-F288-8E22-69F1C78D1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41292" y="2692061"/>
              <a:ext cx="546847" cy="546847"/>
            </a:xfrm>
            <a:prstGeom prst="rect">
              <a:avLst/>
            </a:prstGeom>
          </p:spPr>
        </p:pic>
        <p:pic>
          <p:nvPicPr>
            <p:cNvPr id="141" name="图形 140" descr="马 纯色填充">
              <a:extLst>
                <a:ext uri="{FF2B5EF4-FFF2-40B4-BE49-F238E27FC236}">
                  <a16:creationId xmlns:a16="http://schemas.microsoft.com/office/drawing/2014/main" id="{98ECFD50-7B0E-1383-7F8E-7862A79AC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042575" y="2036542"/>
              <a:ext cx="546847" cy="546847"/>
            </a:xfrm>
            <a:prstGeom prst="rect">
              <a:avLst/>
            </a:prstGeom>
          </p:spPr>
        </p:pic>
        <p:pic>
          <p:nvPicPr>
            <p:cNvPr id="142" name="图形 141" descr="马 纯色填充">
              <a:extLst>
                <a:ext uri="{FF2B5EF4-FFF2-40B4-BE49-F238E27FC236}">
                  <a16:creationId xmlns:a16="http://schemas.microsoft.com/office/drawing/2014/main" id="{6337FAC9-9023-3AE6-ACAC-670D27392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391129" y="2082131"/>
              <a:ext cx="546847" cy="546847"/>
            </a:xfrm>
            <a:prstGeom prst="rect">
              <a:avLst/>
            </a:prstGeom>
          </p:spPr>
        </p:pic>
      </p:grpSp>
      <p:sp>
        <p:nvSpPr>
          <p:cNvPr id="143" name="文本框 142">
            <a:extLst>
              <a:ext uri="{FF2B5EF4-FFF2-40B4-BE49-F238E27FC236}">
                <a16:creationId xmlns:a16="http://schemas.microsoft.com/office/drawing/2014/main" id="{AEB331D1-43CA-9A55-DDFD-B30ED6B3F2E2}"/>
              </a:ext>
            </a:extLst>
          </p:cNvPr>
          <p:cNvSpPr txBox="1"/>
          <p:nvPr/>
        </p:nvSpPr>
        <p:spPr>
          <a:xfrm>
            <a:off x="4924327" y="2579985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C00000"/>
                </a:solidFill>
              </a:rPr>
              <a:t>K=0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pic>
        <p:nvPicPr>
          <p:cNvPr id="144" name="图形 143" descr="马 纯色填充">
            <a:extLst>
              <a:ext uri="{FF2B5EF4-FFF2-40B4-BE49-F238E27FC236}">
                <a16:creationId xmlns:a16="http://schemas.microsoft.com/office/drawing/2014/main" id="{25F8882E-375E-E664-9572-FFBD917F1A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1843" y="5592290"/>
            <a:ext cx="546847" cy="546847"/>
          </a:xfrm>
          <a:prstGeom prst="rect">
            <a:avLst/>
          </a:prstGeom>
        </p:spPr>
      </p:pic>
      <p:pic>
        <p:nvPicPr>
          <p:cNvPr id="145" name="图形 144" descr="马 纯色填充">
            <a:extLst>
              <a:ext uri="{FF2B5EF4-FFF2-40B4-BE49-F238E27FC236}">
                <a16:creationId xmlns:a16="http://schemas.microsoft.com/office/drawing/2014/main" id="{13E22BB8-B936-E393-9E6A-7B3762723E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82951" y="4419424"/>
            <a:ext cx="546847" cy="546847"/>
          </a:xfrm>
          <a:prstGeom prst="rect">
            <a:avLst/>
          </a:prstGeom>
        </p:spPr>
      </p:pic>
      <p:pic>
        <p:nvPicPr>
          <p:cNvPr id="146" name="图形 145" descr="马 纯色填充">
            <a:extLst>
              <a:ext uri="{FF2B5EF4-FFF2-40B4-BE49-F238E27FC236}">
                <a16:creationId xmlns:a16="http://schemas.microsoft.com/office/drawing/2014/main" id="{FA7D3F99-08E6-CBD4-55CB-54F7157A7E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47727" y="3162749"/>
            <a:ext cx="546847" cy="546847"/>
          </a:xfrm>
          <a:prstGeom prst="rect">
            <a:avLst/>
          </a:prstGeom>
        </p:spPr>
      </p:pic>
      <p:pic>
        <p:nvPicPr>
          <p:cNvPr id="147" name="图形 146" descr="马 纯色填充">
            <a:extLst>
              <a:ext uri="{FF2B5EF4-FFF2-40B4-BE49-F238E27FC236}">
                <a16:creationId xmlns:a16="http://schemas.microsoft.com/office/drawing/2014/main" id="{2491767C-95C1-1BAB-A40D-AA6EA64A41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83952" y="2098983"/>
            <a:ext cx="546847" cy="546847"/>
          </a:xfrm>
          <a:prstGeom prst="rect">
            <a:avLst/>
          </a:prstGeom>
        </p:spPr>
      </p:pic>
      <p:pic>
        <p:nvPicPr>
          <p:cNvPr id="148" name="图形 147" descr="马 纯色填充">
            <a:extLst>
              <a:ext uri="{FF2B5EF4-FFF2-40B4-BE49-F238E27FC236}">
                <a16:creationId xmlns:a16="http://schemas.microsoft.com/office/drawing/2014/main" id="{E27BCDDF-835C-C011-88EE-C550B4FC57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08175" y="3209934"/>
            <a:ext cx="546847" cy="54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6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47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47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500"/>
                            </p:stCondLst>
                            <p:childTnLst>
                              <p:par>
                                <p:cTn id="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500"/>
                            </p:stCondLst>
                            <p:childTnLst>
                              <p:par>
                                <p:cTn id="6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500"/>
                            </p:stCondLst>
                            <p:childTnLst>
                              <p:par>
                                <p:cTn id="74" presetID="47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100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2000"/>
                            </p:stCondLst>
                            <p:childTnLst>
                              <p:par>
                                <p:cTn id="8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2" grpId="1"/>
      <p:bldP spid="83" grpId="0"/>
      <p:bldP spid="83" grpId="1"/>
      <p:bldP spid="103" grpId="0"/>
      <p:bldP spid="103" grpId="1"/>
      <p:bldP spid="124" grpId="0"/>
      <p:bldP spid="124" grpId="1"/>
      <p:bldP spid="143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65B5DD-2058-9BB0-2C49-1E258084A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F536B5-23EE-8554-F2AB-AD72230FE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pic>
        <p:nvPicPr>
          <p:cNvPr id="4" name="马走日.mp4">
            <a:hlinkClick r:id="" action="ppaction://media"/>
            <a:extLst>
              <a:ext uri="{FF2B5EF4-FFF2-40B4-BE49-F238E27FC236}">
                <a16:creationId xmlns:a16="http://schemas.microsoft.com/office/drawing/2014/main" id="{033D2854-CD21-3D2F-7886-F10FE5ADA5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157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72DA4C-454E-9971-9403-0E0F751E7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3670"/>
          </a:xfrm>
        </p:spPr>
        <p:txBody>
          <a:bodyPr/>
          <a:lstStyle/>
          <a:p>
            <a:r>
              <a:rPr kumimoji="1" lang="zh-CN" altLang="en-US" dirty="0"/>
              <a:t>算法思路</a:t>
            </a:r>
            <a:r>
              <a:rPr kumimoji="1" lang="en-US" altLang="zh-CN" dirty="0"/>
              <a:t>-</a:t>
            </a:r>
            <a:r>
              <a:rPr kumimoji="1" lang="zh-CN" altLang="en-US" dirty="0"/>
              <a:t>边界与</a:t>
            </a:r>
            <a:r>
              <a:rPr kumimoji="1" lang="en-US" altLang="zh-CN" dirty="0"/>
              <a:t>base-case</a:t>
            </a:r>
            <a:endParaRPr kumimoji="1"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0C33091-59A4-2CAB-5245-1B08DAC25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15870" y="6358723"/>
            <a:ext cx="4114800" cy="365125"/>
          </a:xfrm>
        </p:spPr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E13B170F-B7C7-0AE5-07ED-B58B9945DA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1925070"/>
              </p:ext>
            </p:extLst>
          </p:nvPr>
        </p:nvGraphicFramePr>
        <p:xfrm>
          <a:off x="934103" y="1314392"/>
          <a:ext cx="6121404" cy="44642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0156">
                  <a:extLst>
                    <a:ext uri="{9D8B030D-6E8A-4147-A177-3AD203B41FA5}">
                      <a16:colId xmlns:a16="http://schemas.microsoft.com/office/drawing/2014/main" val="869271929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465915922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3657182469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312563511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017732807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307731776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2271845876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4173934487"/>
                    </a:ext>
                  </a:extLst>
                </a:gridCol>
                <a:gridCol w="680156">
                  <a:extLst>
                    <a:ext uri="{9D8B030D-6E8A-4147-A177-3AD203B41FA5}">
                      <a16:colId xmlns:a16="http://schemas.microsoft.com/office/drawing/2014/main" val="1988761390"/>
                    </a:ext>
                  </a:extLst>
                </a:gridCol>
              </a:tblGrid>
              <a:tr h="558031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523288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533410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573538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61899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476853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683165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733443"/>
                  </a:ext>
                </a:extLst>
              </a:tr>
              <a:tr h="5580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86463"/>
                  </a:ext>
                </a:extLst>
              </a:tr>
            </a:tbl>
          </a:graphicData>
        </a:graphic>
      </p:graphicFrame>
      <p:graphicFrame>
        <p:nvGraphicFramePr>
          <p:cNvPr id="5" name="表格 21">
            <a:extLst>
              <a:ext uri="{FF2B5EF4-FFF2-40B4-BE49-F238E27FC236}">
                <a16:creationId xmlns:a16="http://schemas.microsoft.com/office/drawing/2014/main" id="{C8B5592C-4213-36E5-6126-FAE94F3FD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126587"/>
              </p:ext>
            </p:extLst>
          </p:nvPr>
        </p:nvGraphicFramePr>
        <p:xfrm>
          <a:off x="567590" y="5912581"/>
          <a:ext cx="685443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85443">
                  <a:extLst>
                    <a:ext uri="{9D8B030D-6E8A-4147-A177-3AD203B41FA5}">
                      <a16:colId xmlns:a16="http://schemas.microsoft.com/office/drawing/2014/main" val="2390798175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1087287984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2629500927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803187216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352075476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951229850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3263562758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611785399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1236210049"/>
                    </a:ext>
                  </a:extLst>
                </a:gridCol>
                <a:gridCol w="685443">
                  <a:extLst>
                    <a:ext uri="{9D8B030D-6E8A-4147-A177-3AD203B41FA5}">
                      <a16:colId xmlns:a16="http://schemas.microsoft.com/office/drawing/2014/main" val="21108502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786043"/>
                  </a:ext>
                </a:extLst>
              </a:tr>
            </a:tbl>
          </a:graphicData>
        </a:graphic>
      </p:graphicFrame>
      <p:graphicFrame>
        <p:nvGraphicFramePr>
          <p:cNvPr id="6" name="表格 23">
            <a:extLst>
              <a:ext uri="{FF2B5EF4-FFF2-40B4-BE49-F238E27FC236}">
                <a16:creationId xmlns:a16="http://schemas.microsoft.com/office/drawing/2014/main" id="{393D6105-F2D7-49D3-2DCA-CAC7BCCEC5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00543"/>
              </p:ext>
            </p:extLst>
          </p:nvPr>
        </p:nvGraphicFramePr>
        <p:xfrm>
          <a:off x="281914" y="1006496"/>
          <a:ext cx="571351" cy="50680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1351">
                  <a:extLst>
                    <a:ext uri="{9D8B030D-6E8A-4147-A177-3AD203B41FA5}">
                      <a16:colId xmlns:a16="http://schemas.microsoft.com/office/drawing/2014/main" val="3008115304"/>
                    </a:ext>
                  </a:extLst>
                </a:gridCol>
              </a:tblGrid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12380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4787452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5528515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8692444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8163065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2423477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3719183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2723029"/>
                  </a:ext>
                </a:extLst>
              </a:tr>
              <a:tr h="5631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461898"/>
                  </a:ext>
                </a:extLst>
              </a:tr>
            </a:tbl>
          </a:graphicData>
        </a:graphic>
      </p:graphicFrame>
      <p:grpSp>
        <p:nvGrpSpPr>
          <p:cNvPr id="8" name="组合 7">
            <a:extLst>
              <a:ext uri="{FF2B5EF4-FFF2-40B4-BE49-F238E27FC236}">
                <a16:creationId xmlns:a16="http://schemas.microsoft.com/office/drawing/2014/main" id="{8B490856-2A7C-2384-A172-26ACD29050F7}"/>
              </a:ext>
            </a:extLst>
          </p:cNvPr>
          <p:cNvGrpSpPr/>
          <p:nvPr/>
        </p:nvGrpSpPr>
        <p:grpSpPr>
          <a:xfrm>
            <a:off x="120884" y="3053443"/>
            <a:ext cx="3304588" cy="2918420"/>
            <a:chOff x="2341292" y="2036542"/>
            <a:chExt cx="3304588" cy="2918420"/>
          </a:xfrm>
        </p:grpSpPr>
        <p:pic>
          <p:nvPicPr>
            <p:cNvPr id="9" name="图形 8" descr="马 纯色填充">
              <a:extLst>
                <a:ext uri="{FF2B5EF4-FFF2-40B4-BE49-F238E27FC236}">
                  <a16:creationId xmlns:a16="http://schemas.microsoft.com/office/drawing/2014/main" id="{25AA8BB8-1AF6-4E4C-9293-0C6F40F7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40102" y="3299492"/>
              <a:ext cx="546847" cy="546847"/>
            </a:xfrm>
            <a:prstGeom prst="rect">
              <a:avLst/>
            </a:prstGeom>
          </p:spPr>
        </p:pic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0037F9E0-B862-0AB6-2D7A-6E39F4952217}"/>
                </a:ext>
              </a:extLst>
            </p:cNvPr>
            <p:cNvCxnSpPr>
              <a:cxnSpLocks/>
              <a:endCxn id="25" idx="2"/>
            </p:cNvCxnSpPr>
            <p:nvPr/>
          </p:nvCxnSpPr>
          <p:spPr>
            <a:xfrm flipV="1">
              <a:off x="3913525" y="2628978"/>
              <a:ext cx="751028" cy="67051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2FD8F5FB-499B-BA33-345B-8E4495772C11}"/>
                </a:ext>
              </a:extLst>
            </p:cNvPr>
            <p:cNvCxnSpPr>
              <a:cxnSpLocks/>
              <a:endCxn id="18" idx="1"/>
            </p:cNvCxnSpPr>
            <p:nvPr/>
          </p:nvCxnSpPr>
          <p:spPr>
            <a:xfrm flipV="1">
              <a:off x="4186949" y="2919615"/>
              <a:ext cx="890031" cy="653300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1AD18D7F-6FBD-796F-5E91-4C7E5FDB4086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4215726" y="3591241"/>
              <a:ext cx="883307" cy="516113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ACE10103-424B-8B22-436A-597E8E480A03}"/>
                </a:ext>
              </a:extLst>
            </p:cNvPr>
            <p:cNvCxnSpPr>
              <a:cxnSpLocks/>
              <a:stCxn id="9" idx="2"/>
              <a:endCxn id="20" idx="1"/>
            </p:cNvCxnSpPr>
            <p:nvPr/>
          </p:nvCxnSpPr>
          <p:spPr>
            <a:xfrm>
              <a:off x="3913526" y="3846339"/>
              <a:ext cx="542897" cy="809859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5D3ACF7B-70BD-7068-D7CA-43D0048F73EC}"/>
                </a:ext>
              </a:extLst>
            </p:cNvPr>
            <p:cNvCxnSpPr>
              <a:cxnSpLocks/>
              <a:endCxn id="21" idx="3"/>
            </p:cNvCxnSpPr>
            <p:nvPr/>
          </p:nvCxnSpPr>
          <p:spPr>
            <a:xfrm flipH="1">
              <a:off x="3521364" y="3892517"/>
              <a:ext cx="392161" cy="78902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箭头连接符 14">
              <a:extLst>
                <a:ext uri="{FF2B5EF4-FFF2-40B4-BE49-F238E27FC236}">
                  <a16:creationId xmlns:a16="http://schemas.microsoft.com/office/drawing/2014/main" id="{8A71F624-2100-122C-8F73-1E50AF1027D2}"/>
                </a:ext>
              </a:extLst>
            </p:cNvPr>
            <p:cNvCxnSpPr>
              <a:cxnSpLocks/>
              <a:endCxn id="22" idx="3"/>
            </p:cNvCxnSpPr>
            <p:nvPr/>
          </p:nvCxnSpPr>
          <p:spPr>
            <a:xfrm flipH="1">
              <a:off x="2909674" y="3558509"/>
              <a:ext cx="701651" cy="56952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线箭头连接符 15">
              <a:extLst>
                <a:ext uri="{FF2B5EF4-FFF2-40B4-BE49-F238E27FC236}">
                  <a16:creationId xmlns:a16="http://schemas.microsoft.com/office/drawing/2014/main" id="{131CC738-B26B-067E-FFD2-963A3D7CD90D}"/>
                </a:ext>
              </a:extLst>
            </p:cNvPr>
            <p:cNvCxnSpPr>
              <a:cxnSpLocks/>
              <a:stCxn id="9" idx="1"/>
              <a:endCxn id="23" idx="3"/>
            </p:cNvCxnSpPr>
            <p:nvPr/>
          </p:nvCxnSpPr>
          <p:spPr>
            <a:xfrm flipH="1" flipV="1">
              <a:off x="2888139" y="2965485"/>
              <a:ext cx="751963" cy="607431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A4FC7185-C088-7C37-3B88-E476327FFDF9}"/>
                </a:ext>
              </a:extLst>
            </p:cNvPr>
            <p:cNvCxnSpPr>
              <a:cxnSpLocks/>
              <a:endCxn id="24" idx="2"/>
            </p:cNvCxnSpPr>
            <p:nvPr/>
          </p:nvCxnSpPr>
          <p:spPr>
            <a:xfrm flipH="1" flipV="1">
              <a:off x="3315999" y="2583389"/>
              <a:ext cx="597526" cy="71610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形 17" descr="马 纯色填充">
              <a:extLst>
                <a:ext uri="{FF2B5EF4-FFF2-40B4-BE49-F238E27FC236}">
                  <a16:creationId xmlns:a16="http://schemas.microsoft.com/office/drawing/2014/main" id="{9F85EFC9-231B-9761-65DF-9BD8BFCE9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76980" y="2646191"/>
              <a:ext cx="546847" cy="546847"/>
            </a:xfrm>
            <a:prstGeom prst="rect">
              <a:avLst/>
            </a:prstGeom>
          </p:spPr>
        </p:pic>
        <p:pic>
          <p:nvPicPr>
            <p:cNvPr id="19" name="图形 18" descr="马 纯色填充">
              <a:extLst>
                <a:ext uri="{FF2B5EF4-FFF2-40B4-BE49-F238E27FC236}">
                  <a16:creationId xmlns:a16="http://schemas.microsoft.com/office/drawing/2014/main" id="{ADDC236F-BAC6-5B43-9899-4A695B6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99033" y="3833930"/>
              <a:ext cx="546847" cy="546847"/>
            </a:xfrm>
            <a:prstGeom prst="rect">
              <a:avLst/>
            </a:prstGeom>
          </p:spPr>
        </p:pic>
        <p:pic>
          <p:nvPicPr>
            <p:cNvPr id="20" name="图形 19" descr="马 纯色填充">
              <a:extLst>
                <a:ext uri="{FF2B5EF4-FFF2-40B4-BE49-F238E27FC236}">
                  <a16:creationId xmlns:a16="http://schemas.microsoft.com/office/drawing/2014/main" id="{8C5CCCBA-6D95-6488-5482-AA4556791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56423" y="4382774"/>
              <a:ext cx="546847" cy="546847"/>
            </a:xfrm>
            <a:prstGeom prst="rect">
              <a:avLst/>
            </a:prstGeom>
          </p:spPr>
        </p:pic>
        <p:pic>
          <p:nvPicPr>
            <p:cNvPr id="21" name="图形 20" descr="马 纯色填充">
              <a:extLst>
                <a:ext uri="{FF2B5EF4-FFF2-40B4-BE49-F238E27FC236}">
                  <a16:creationId xmlns:a16="http://schemas.microsoft.com/office/drawing/2014/main" id="{C1341E48-68B2-9145-CEAD-FEA87D340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74517" y="4408115"/>
              <a:ext cx="546847" cy="546847"/>
            </a:xfrm>
            <a:prstGeom prst="rect">
              <a:avLst/>
            </a:prstGeom>
          </p:spPr>
        </p:pic>
        <p:pic>
          <p:nvPicPr>
            <p:cNvPr id="22" name="图形 21" descr="马 纯色填充">
              <a:extLst>
                <a:ext uri="{FF2B5EF4-FFF2-40B4-BE49-F238E27FC236}">
                  <a16:creationId xmlns:a16="http://schemas.microsoft.com/office/drawing/2014/main" id="{8433845E-539E-12F4-296C-F273D96B6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62827" y="3854609"/>
              <a:ext cx="546847" cy="546847"/>
            </a:xfrm>
            <a:prstGeom prst="rect">
              <a:avLst/>
            </a:prstGeom>
          </p:spPr>
        </p:pic>
        <p:pic>
          <p:nvPicPr>
            <p:cNvPr id="23" name="图形 22" descr="马 纯色填充">
              <a:extLst>
                <a:ext uri="{FF2B5EF4-FFF2-40B4-BE49-F238E27FC236}">
                  <a16:creationId xmlns:a16="http://schemas.microsoft.com/office/drawing/2014/main" id="{CC90E303-B4BF-7EC4-1D93-87F0110E0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41292" y="2692061"/>
              <a:ext cx="546847" cy="546847"/>
            </a:xfrm>
            <a:prstGeom prst="rect">
              <a:avLst/>
            </a:prstGeom>
          </p:spPr>
        </p:pic>
        <p:pic>
          <p:nvPicPr>
            <p:cNvPr id="24" name="图形 23" descr="马 纯色填充">
              <a:extLst>
                <a:ext uri="{FF2B5EF4-FFF2-40B4-BE49-F238E27FC236}">
                  <a16:creationId xmlns:a16="http://schemas.microsoft.com/office/drawing/2014/main" id="{E532237F-93F5-96AB-D517-D6C9C70D7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042575" y="2036542"/>
              <a:ext cx="546847" cy="546847"/>
            </a:xfrm>
            <a:prstGeom prst="rect">
              <a:avLst/>
            </a:prstGeom>
          </p:spPr>
        </p:pic>
        <p:pic>
          <p:nvPicPr>
            <p:cNvPr id="25" name="图形 24" descr="马 纯色填充">
              <a:extLst>
                <a:ext uri="{FF2B5EF4-FFF2-40B4-BE49-F238E27FC236}">
                  <a16:creationId xmlns:a16="http://schemas.microsoft.com/office/drawing/2014/main" id="{E61EB2CF-F810-A492-6F51-8F48C29B0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391129" y="2082131"/>
              <a:ext cx="546847" cy="546847"/>
            </a:xfrm>
            <a:prstGeom prst="rect">
              <a:avLst/>
            </a:prstGeom>
          </p:spPr>
        </p:pic>
      </p:grpSp>
      <p:pic>
        <p:nvPicPr>
          <p:cNvPr id="26" name="图形 25" descr="标志 纯色填充">
            <a:extLst>
              <a:ext uri="{FF2B5EF4-FFF2-40B4-BE49-F238E27FC236}">
                <a16:creationId xmlns:a16="http://schemas.microsoft.com/office/drawing/2014/main" id="{96DC89FE-0726-45A0-B2D0-511C454135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90101">
            <a:off x="4969495" y="2609004"/>
            <a:ext cx="579120" cy="579120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4270F1B8-D783-4C43-3F1D-D96ED3B02206}"/>
              </a:ext>
            </a:extLst>
          </p:cNvPr>
          <p:cNvSpPr txBox="1"/>
          <p:nvPr/>
        </p:nvSpPr>
        <p:spPr>
          <a:xfrm>
            <a:off x="8214873" y="2011983"/>
            <a:ext cx="382529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边界控制：在计算马的</a:t>
            </a:r>
            <a:r>
              <a:rPr kumimoji="1" lang="en-US" altLang="zh-CN" dirty="0"/>
              <a:t>8</a:t>
            </a:r>
            <a:r>
              <a:rPr kumimoji="1" lang="zh-CN" altLang="en-US" dirty="0"/>
              <a:t>个可能得步骤时，要严格控制马的</a:t>
            </a:r>
            <a:r>
              <a:rPr kumimoji="1" lang="en-US" altLang="zh-CN" dirty="0"/>
              <a:t>L,R</a:t>
            </a:r>
            <a:r>
              <a:rPr kumimoji="1" lang="zh-CN" altLang="en-US" dirty="0"/>
              <a:t>位置不能越界。纪要考虑</a:t>
            </a:r>
            <a:r>
              <a:rPr kumimoji="1" lang="en-US" altLang="zh-CN" dirty="0"/>
              <a:t>L,R</a:t>
            </a:r>
            <a:r>
              <a:rPr kumimoji="1" lang="zh-CN" altLang="en-US" dirty="0"/>
              <a:t>的最小值不能超过</a:t>
            </a:r>
            <a:r>
              <a:rPr kumimoji="1" lang="en-US" altLang="zh-CN" dirty="0"/>
              <a:t>0</a:t>
            </a:r>
            <a:r>
              <a:rPr kumimoji="1" lang="zh-CN" altLang="en-US" dirty="0"/>
              <a:t>，还要控制</a:t>
            </a:r>
            <a:r>
              <a:rPr kumimoji="1" lang="en-US" altLang="zh-CN" dirty="0"/>
              <a:t>LR</a:t>
            </a:r>
            <a:r>
              <a:rPr kumimoji="1" lang="zh-CN" altLang="en-US" dirty="0"/>
              <a:t>的最大值，不能大于棋盘的约束。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base-case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kumimoji="1" lang="zh-CN" altLang="en-US" dirty="0"/>
              <a:t>就是到达目标（</a:t>
            </a:r>
            <a:r>
              <a:rPr kumimoji="1" lang="en-US" altLang="zh-CN" dirty="0"/>
              <a:t>L=6,K=5</a:t>
            </a:r>
            <a:r>
              <a:rPr kumimoji="1" lang="zh-CN" altLang="en-US" dirty="0"/>
              <a:t>）位置的时候，正好</a:t>
            </a:r>
            <a:r>
              <a:rPr kumimoji="1" lang="en-US" altLang="zh-CN" dirty="0"/>
              <a:t>K</a:t>
            </a:r>
            <a:r>
              <a:rPr kumimoji="1" lang="zh-CN" altLang="en-US" dirty="0"/>
              <a:t>等于</a:t>
            </a:r>
            <a:r>
              <a:rPr kumimoji="1" lang="en-US" altLang="zh-CN" dirty="0"/>
              <a:t>0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29" name="图形 28" descr="十字架徽章 纯色填充">
            <a:extLst>
              <a:ext uri="{FF2B5EF4-FFF2-40B4-BE49-F238E27FC236}">
                <a16:creationId xmlns:a16="http://schemas.microsoft.com/office/drawing/2014/main" id="{D391B9C5-A9E5-087A-9270-0FC1BCF9BE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9488" y="3941764"/>
            <a:ext cx="457200" cy="457200"/>
          </a:xfrm>
          <a:prstGeom prst="rect">
            <a:avLst/>
          </a:prstGeom>
        </p:spPr>
      </p:pic>
      <p:pic>
        <p:nvPicPr>
          <p:cNvPr id="30" name="图形 29" descr="十字架徽章 纯色填充">
            <a:extLst>
              <a:ext uri="{FF2B5EF4-FFF2-40B4-BE49-F238E27FC236}">
                <a16:creationId xmlns:a16="http://schemas.microsoft.com/office/drawing/2014/main" id="{B39C9863-78D2-CD61-7F20-F7AA0ECE1A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2717" y="4697849"/>
            <a:ext cx="457200" cy="457200"/>
          </a:xfrm>
          <a:prstGeom prst="rect">
            <a:avLst/>
          </a:prstGeom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FEC5E930-882C-629E-756F-86E1DDAD181C}"/>
              </a:ext>
            </a:extLst>
          </p:cNvPr>
          <p:cNvGrpSpPr/>
          <p:nvPr/>
        </p:nvGrpSpPr>
        <p:grpSpPr>
          <a:xfrm>
            <a:off x="4816482" y="2523114"/>
            <a:ext cx="3304588" cy="2918420"/>
            <a:chOff x="2341292" y="2036542"/>
            <a:chExt cx="3304588" cy="2918420"/>
          </a:xfrm>
        </p:grpSpPr>
        <p:pic>
          <p:nvPicPr>
            <p:cNvPr id="32" name="图形 31" descr="马 纯色填充">
              <a:extLst>
                <a:ext uri="{FF2B5EF4-FFF2-40B4-BE49-F238E27FC236}">
                  <a16:creationId xmlns:a16="http://schemas.microsoft.com/office/drawing/2014/main" id="{2DF4B04A-D5F9-5AD1-FE67-6B0A1BF59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40102" y="3299492"/>
              <a:ext cx="546847" cy="546847"/>
            </a:xfrm>
            <a:prstGeom prst="rect">
              <a:avLst/>
            </a:prstGeom>
          </p:spPr>
        </p:pic>
        <p:cxnSp>
          <p:nvCxnSpPr>
            <p:cNvPr id="33" name="直线箭头连接符 32">
              <a:extLst>
                <a:ext uri="{FF2B5EF4-FFF2-40B4-BE49-F238E27FC236}">
                  <a16:creationId xmlns:a16="http://schemas.microsoft.com/office/drawing/2014/main" id="{F937BCD3-BEA2-2A92-A76B-E0475895BC56}"/>
                </a:ext>
              </a:extLst>
            </p:cNvPr>
            <p:cNvCxnSpPr>
              <a:cxnSpLocks/>
              <a:endCxn id="48" idx="2"/>
            </p:cNvCxnSpPr>
            <p:nvPr/>
          </p:nvCxnSpPr>
          <p:spPr>
            <a:xfrm flipV="1">
              <a:off x="3913525" y="2628978"/>
              <a:ext cx="751028" cy="67051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5E7A597F-49C2-98C3-6889-272148689B32}"/>
                </a:ext>
              </a:extLst>
            </p:cNvPr>
            <p:cNvCxnSpPr>
              <a:cxnSpLocks/>
              <a:endCxn id="41" idx="1"/>
            </p:cNvCxnSpPr>
            <p:nvPr/>
          </p:nvCxnSpPr>
          <p:spPr>
            <a:xfrm flipV="1">
              <a:off x="4186949" y="2919615"/>
              <a:ext cx="890031" cy="653300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9BBA7394-5ECB-65F6-F0C1-399865F97DED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4215726" y="3591241"/>
              <a:ext cx="883307" cy="516113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线箭头连接符 35">
              <a:extLst>
                <a:ext uri="{FF2B5EF4-FFF2-40B4-BE49-F238E27FC236}">
                  <a16:creationId xmlns:a16="http://schemas.microsoft.com/office/drawing/2014/main" id="{D02C5A5C-968A-2EC1-DEB8-38F0A01DA5A8}"/>
                </a:ext>
              </a:extLst>
            </p:cNvPr>
            <p:cNvCxnSpPr>
              <a:cxnSpLocks/>
              <a:stCxn id="32" idx="2"/>
              <a:endCxn id="43" idx="1"/>
            </p:cNvCxnSpPr>
            <p:nvPr/>
          </p:nvCxnSpPr>
          <p:spPr>
            <a:xfrm>
              <a:off x="3913526" y="3846339"/>
              <a:ext cx="542897" cy="809859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AAD779F2-B85F-E304-40F0-113BB06C37BB}"/>
                </a:ext>
              </a:extLst>
            </p:cNvPr>
            <p:cNvCxnSpPr>
              <a:cxnSpLocks/>
              <a:endCxn id="44" idx="3"/>
            </p:cNvCxnSpPr>
            <p:nvPr/>
          </p:nvCxnSpPr>
          <p:spPr>
            <a:xfrm flipH="1">
              <a:off x="3521364" y="3892517"/>
              <a:ext cx="392161" cy="78902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线箭头连接符 37">
              <a:extLst>
                <a:ext uri="{FF2B5EF4-FFF2-40B4-BE49-F238E27FC236}">
                  <a16:creationId xmlns:a16="http://schemas.microsoft.com/office/drawing/2014/main" id="{4AAE9DCB-0E7C-49F1-2CBC-2B6A59CE081D}"/>
                </a:ext>
              </a:extLst>
            </p:cNvPr>
            <p:cNvCxnSpPr>
              <a:cxnSpLocks/>
              <a:endCxn id="45" idx="3"/>
            </p:cNvCxnSpPr>
            <p:nvPr/>
          </p:nvCxnSpPr>
          <p:spPr>
            <a:xfrm flipH="1">
              <a:off x="2909674" y="3558509"/>
              <a:ext cx="701651" cy="569524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68BBED5C-5870-924B-A372-E965DD182593}"/>
                </a:ext>
              </a:extLst>
            </p:cNvPr>
            <p:cNvCxnSpPr>
              <a:cxnSpLocks/>
              <a:stCxn id="32" idx="1"/>
              <a:endCxn id="46" idx="3"/>
            </p:cNvCxnSpPr>
            <p:nvPr/>
          </p:nvCxnSpPr>
          <p:spPr>
            <a:xfrm flipH="1" flipV="1">
              <a:off x="2888139" y="2965485"/>
              <a:ext cx="751963" cy="607431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DACBE074-0490-1845-3111-B342D3E1E434}"/>
                </a:ext>
              </a:extLst>
            </p:cNvPr>
            <p:cNvCxnSpPr>
              <a:cxnSpLocks/>
              <a:endCxn id="47" idx="2"/>
            </p:cNvCxnSpPr>
            <p:nvPr/>
          </p:nvCxnSpPr>
          <p:spPr>
            <a:xfrm flipH="1" flipV="1">
              <a:off x="3315999" y="2583389"/>
              <a:ext cx="597526" cy="716102"/>
            </a:xfrm>
            <a:prstGeom prst="straightConnector1">
              <a:avLst/>
            </a:prstGeom>
            <a:ln w="19050">
              <a:solidFill>
                <a:schemeClr val="accent3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图形 40" descr="马 纯色填充">
              <a:extLst>
                <a:ext uri="{FF2B5EF4-FFF2-40B4-BE49-F238E27FC236}">
                  <a16:creationId xmlns:a16="http://schemas.microsoft.com/office/drawing/2014/main" id="{F8A5CAF4-A906-D33A-F5D0-2AF8F6BB5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76980" y="2646191"/>
              <a:ext cx="546847" cy="546847"/>
            </a:xfrm>
            <a:prstGeom prst="rect">
              <a:avLst/>
            </a:prstGeom>
          </p:spPr>
        </p:pic>
        <p:pic>
          <p:nvPicPr>
            <p:cNvPr id="42" name="图形 41" descr="马 纯色填充">
              <a:extLst>
                <a:ext uri="{FF2B5EF4-FFF2-40B4-BE49-F238E27FC236}">
                  <a16:creationId xmlns:a16="http://schemas.microsoft.com/office/drawing/2014/main" id="{CFFDF801-CC21-9494-8190-70A57CE775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99033" y="3833930"/>
              <a:ext cx="546847" cy="546847"/>
            </a:xfrm>
            <a:prstGeom prst="rect">
              <a:avLst/>
            </a:prstGeom>
          </p:spPr>
        </p:pic>
        <p:pic>
          <p:nvPicPr>
            <p:cNvPr id="43" name="图形 42" descr="马 纯色填充">
              <a:extLst>
                <a:ext uri="{FF2B5EF4-FFF2-40B4-BE49-F238E27FC236}">
                  <a16:creationId xmlns:a16="http://schemas.microsoft.com/office/drawing/2014/main" id="{BBC242C8-7589-7600-B08C-7105716A2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456423" y="4382774"/>
              <a:ext cx="546847" cy="546847"/>
            </a:xfrm>
            <a:prstGeom prst="rect">
              <a:avLst/>
            </a:prstGeom>
          </p:spPr>
        </p:pic>
        <p:pic>
          <p:nvPicPr>
            <p:cNvPr id="44" name="图形 43" descr="马 纯色填充">
              <a:extLst>
                <a:ext uri="{FF2B5EF4-FFF2-40B4-BE49-F238E27FC236}">
                  <a16:creationId xmlns:a16="http://schemas.microsoft.com/office/drawing/2014/main" id="{456D1596-D82F-4AE0-E432-C1A54FF8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74517" y="4408115"/>
              <a:ext cx="546847" cy="546847"/>
            </a:xfrm>
            <a:prstGeom prst="rect">
              <a:avLst/>
            </a:prstGeom>
          </p:spPr>
        </p:pic>
        <p:pic>
          <p:nvPicPr>
            <p:cNvPr id="45" name="图形 44" descr="马 纯色填充">
              <a:extLst>
                <a:ext uri="{FF2B5EF4-FFF2-40B4-BE49-F238E27FC236}">
                  <a16:creationId xmlns:a16="http://schemas.microsoft.com/office/drawing/2014/main" id="{C2E5928E-AE9D-7F54-F047-04605B2C9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62827" y="3854609"/>
              <a:ext cx="546847" cy="546847"/>
            </a:xfrm>
            <a:prstGeom prst="rect">
              <a:avLst/>
            </a:prstGeom>
          </p:spPr>
        </p:pic>
        <p:pic>
          <p:nvPicPr>
            <p:cNvPr id="46" name="图形 45" descr="马 纯色填充">
              <a:extLst>
                <a:ext uri="{FF2B5EF4-FFF2-40B4-BE49-F238E27FC236}">
                  <a16:creationId xmlns:a16="http://schemas.microsoft.com/office/drawing/2014/main" id="{5E092FC5-8664-5794-5A9E-0FE361CB8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41292" y="2692061"/>
              <a:ext cx="546847" cy="546847"/>
            </a:xfrm>
            <a:prstGeom prst="rect">
              <a:avLst/>
            </a:prstGeom>
          </p:spPr>
        </p:pic>
        <p:pic>
          <p:nvPicPr>
            <p:cNvPr id="47" name="图形 46" descr="马 纯色填充">
              <a:extLst>
                <a:ext uri="{FF2B5EF4-FFF2-40B4-BE49-F238E27FC236}">
                  <a16:creationId xmlns:a16="http://schemas.microsoft.com/office/drawing/2014/main" id="{5C4FB5B2-CC25-8542-16A0-9981C5D88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042575" y="2036542"/>
              <a:ext cx="546847" cy="546847"/>
            </a:xfrm>
            <a:prstGeom prst="rect">
              <a:avLst/>
            </a:prstGeom>
          </p:spPr>
        </p:pic>
        <p:pic>
          <p:nvPicPr>
            <p:cNvPr id="48" name="图形 47" descr="马 纯色填充">
              <a:extLst>
                <a:ext uri="{FF2B5EF4-FFF2-40B4-BE49-F238E27FC236}">
                  <a16:creationId xmlns:a16="http://schemas.microsoft.com/office/drawing/2014/main" id="{CE7F3A1D-9756-E262-BF23-FE21B4477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391129" y="2082131"/>
              <a:ext cx="546847" cy="546847"/>
            </a:xfrm>
            <a:prstGeom prst="rect">
              <a:avLst/>
            </a:prstGeom>
          </p:spPr>
        </p:pic>
      </p:grpSp>
      <p:pic>
        <p:nvPicPr>
          <p:cNvPr id="49" name="图形 48" descr="十字架徽章 纯色填充">
            <a:extLst>
              <a:ext uri="{FF2B5EF4-FFF2-40B4-BE49-F238E27FC236}">
                <a16:creationId xmlns:a16="http://schemas.microsoft.com/office/drawing/2014/main" id="{E3DC1D8C-1A66-6394-E6CF-542A42CDD0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45966" y="3441943"/>
            <a:ext cx="457200" cy="457200"/>
          </a:xfrm>
          <a:prstGeom prst="rect">
            <a:avLst/>
          </a:prstGeom>
        </p:spPr>
      </p:pic>
      <p:pic>
        <p:nvPicPr>
          <p:cNvPr id="50" name="图形 49" descr="十字架徽章 纯色填充">
            <a:extLst>
              <a:ext uri="{FF2B5EF4-FFF2-40B4-BE49-F238E27FC236}">
                <a16:creationId xmlns:a16="http://schemas.microsoft.com/office/drawing/2014/main" id="{2B631738-6797-9AD2-4734-4BA8C5D6D7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38478" y="4095741"/>
            <a:ext cx="457200" cy="457200"/>
          </a:xfrm>
          <a:prstGeom prst="rect">
            <a:avLst/>
          </a:prstGeo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45BCF57A-0DFE-7D35-72B1-44F39B0FC405}"/>
              </a:ext>
            </a:extLst>
          </p:cNvPr>
          <p:cNvSpPr txBox="1"/>
          <p:nvPr/>
        </p:nvSpPr>
        <p:spPr>
          <a:xfrm>
            <a:off x="4193917" y="2945179"/>
            <a:ext cx="148309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en-US" altLang="zh-CN" dirty="0"/>
              <a:t>L=6,R=5,K=0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91611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D451213-7446-41ED-9AD1-18A543B5F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zh-CN" alt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算法实现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6D95C3C-625E-C6C1-83B5-8620870BFDD6}"/>
              </a:ext>
            </a:extLst>
          </p:cNvPr>
          <p:cNvSpPr txBox="1"/>
          <p:nvPr/>
        </p:nvSpPr>
        <p:spPr>
          <a:xfrm>
            <a:off x="645066" y="2031101"/>
            <a:ext cx="4282984" cy="3511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//</a:t>
            </a:r>
            <a:r>
              <a:rPr kumimoji="1" lang="en-US" altLang="zh-CN" sz="500" dirty="0" err="1"/>
              <a:t>curL</a:t>
            </a:r>
            <a:r>
              <a:rPr kumimoji="1" lang="zh-CN" altLang="en-US" sz="500" dirty="0"/>
              <a:t>是当前的</a:t>
            </a:r>
            <a:r>
              <a:rPr kumimoji="1" lang="en-US" altLang="zh-CN" sz="500" dirty="0"/>
              <a:t>L</a:t>
            </a:r>
            <a:r>
              <a:rPr kumimoji="1" lang="zh-CN" altLang="en-US" sz="500" dirty="0"/>
              <a:t>坐标位置</a:t>
            </a:r>
            <a:endParaRPr kumimoji="1" lang="en-US" altLang="zh-CN" sz="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//</a:t>
            </a:r>
            <a:r>
              <a:rPr kumimoji="1" lang="en-US" altLang="zh-CN" sz="500" dirty="0" err="1"/>
              <a:t>curR</a:t>
            </a:r>
            <a:r>
              <a:rPr kumimoji="1" lang="zh-CN" altLang="en-US" sz="500" dirty="0"/>
              <a:t>是当前的</a:t>
            </a:r>
            <a:r>
              <a:rPr kumimoji="1" lang="en-US" altLang="zh-CN" sz="500" dirty="0"/>
              <a:t>R</a:t>
            </a:r>
            <a:r>
              <a:rPr kumimoji="1" lang="zh-CN" altLang="en-US" sz="500" dirty="0"/>
              <a:t>坐标的位置</a:t>
            </a:r>
            <a:endParaRPr kumimoji="1" lang="en-US" altLang="zh-CN" sz="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//L</a:t>
            </a:r>
            <a:r>
              <a:rPr kumimoji="1" lang="zh-CN" altLang="en-US" sz="500" dirty="0"/>
              <a:t>是目标</a:t>
            </a:r>
            <a:r>
              <a:rPr kumimoji="1" lang="en-US" altLang="zh-CN" sz="500" dirty="0"/>
              <a:t>L</a:t>
            </a:r>
            <a:r>
              <a:rPr kumimoji="1" lang="zh-CN" altLang="en-US" sz="500" dirty="0"/>
              <a:t>坐标位置，</a:t>
            </a:r>
            <a:r>
              <a:rPr kumimoji="1" lang="en-US" altLang="zh-CN" sz="500" dirty="0"/>
              <a:t>R</a:t>
            </a:r>
            <a:r>
              <a:rPr kumimoji="1" lang="zh-CN" altLang="en-US" sz="500" dirty="0"/>
              <a:t>是目标</a:t>
            </a:r>
            <a:r>
              <a:rPr kumimoji="1" lang="en-US" altLang="zh-CN" sz="500" dirty="0"/>
              <a:t>R</a:t>
            </a:r>
            <a:r>
              <a:rPr kumimoji="1" lang="zh-CN" altLang="en-US" sz="500" dirty="0"/>
              <a:t>坐标位置</a:t>
            </a:r>
            <a:endParaRPr kumimoji="1" lang="en-US" altLang="zh-CN" sz="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//K</a:t>
            </a:r>
            <a:r>
              <a:rPr kumimoji="1" lang="zh-CN" altLang="en-US" sz="500" dirty="0"/>
              <a:t>是剩余的步数</a:t>
            </a:r>
            <a:endParaRPr kumimoji="1" lang="en-US" altLang="zh-CN" sz="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 err="1"/>
              <a:t>HorseRaid</a:t>
            </a:r>
            <a:r>
              <a:rPr kumimoji="1" lang="en-US" altLang="zh-CN" sz="500" dirty="0"/>
              <a:t>(</a:t>
            </a:r>
            <a:r>
              <a:rPr kumimoji="1" lang="en-US" altLang="zh-CN" sz="500" dirty="0" err="1"/>
              <a:t>curL,curR,L,R,K</a:t>
            </a:r>
            <a:r>
              <a:rPr kumimoji="1" lang="en-US" altLang="zh-CN" sz="500" dirty="0"/>
              <a:t>){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if </a:t>
            </a:r>
            <a:r>
              <a:rPr kumimoji="1" lang="en-US" altLang="zh-CN" sz="500" dirty="0" err="1"/>
              <a:t>curL</a:t>
            </a:r>
            <a:r>
              <a:rPr kumimoji="1" lang="en-US" altLang="zh-CN" sz="500" dirty="0"/>
              <a:t> </a:t>
            </a:r>
            <a:r>
              <a:rPr kumimoji="1" lang="zh-CN" altLang="en-US" sz="500" dirty="0"/>
              <a:t>或者 </a:t>
            </a:r>
            <a:r>
              <a:rPr kumimoji="1" lang="en-US" altLang="zh-CN" sz="500" dirty="0" err="1"/>
              <a:t>curR</a:t>
            </a:r>
            <a:r>
              <a:rPr kumimoji="1" lang="en-US" altLang="zh-CN" sz="500" dirty="0"/>
              <a:t> </a:t>
            </a:r>
            <a:r>
              <a:rPr kumimoji="1" lang="zh-CN" altLang="en-US" sz="500" dirty="0"/>
              <a:t>超过边界</a:t>
            </a:r>
            <a:r>
              <a:rPr kumimoji="1" lang="en-US" altLang="zh-CN" sz="500" dirty="0"/>
              <a:t>{ # </a:t>
            </a:r>
            <a:r>
              <a:rPr kumimoji="1" lang="zh-CN" altLang="en-US" sz="500" dirty="0"/>
              <a:t>用来控制越界</a:t>
            </a:r>
            <a:endParaRPr kumimoji="1" lang="en-US" altLang="zh-CN" sz="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    return 0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if K == 0 { # </a:t>
            </a:r>
            <a:r>
              <a:rPr kumimoji="1" lang="zh-CN" altLang="en-US" sz="500" dirty="0"/>
              <a:t>这里就是</a:t>
            </a:r>
            <a:r>
              <a:rPr kumimoji="1" lang="en-US" altLang="zh-CN" sz="500" dirty="0"/>
              <a:t>base-case</a:t>
            </a:r>
            <a:r>
              <a:rPr kumimoji="1" lang="zh-CN" altLang="en-US" sz="500" dirty="0"/>
              <a:t>，如果到</a:t>
            </a:r>
            <a:r>
              <a:rPr kumimoji="1" lang="en-US" altLang="zh-CN" sz="500" dirty="0"/>
              <a:t>K=0</a:t>
            </a:r>
            <a:r>
              <a:rPr kumimoji="1" lang="zh-CN" altLang="en-US" sz="500" dirty="0"/>
              <a:t>，表示步</a:t>
            </a:r>
            <a:endParaRPr kumimoji="1" lang="en-US" altLang="zh-CN" sz="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500" dirty="0"/>
              <a:t>数走完了，但是还没有到达</a:t>
            </a:r>
            <a:r>
              <a:rPr kumimoji="1" lang="en-US" altLang="zh-CN" sz="500" dirty="0"/>
              <a:t>L,R</a:t>
            </a:r>
            <a:r>
              <a:rPr kumimoji="1" lang="zh-CN" altLang="en-US" sz="500" dirty="0"/>
              <a:t>位置，</a:t>
            </a:r>
            <a:endParaRPr kumimoji="1" lang="en-US" altLang="zh-CN" sz="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500" dirty="0"/>
              <a:t>表示这条路走不通。直接返回</a:t>
            </a:r>
            <a:r>
              <a:rPr kumimoji="1" lang="en-US" altLang="zh-CN" sz="500" dirty="0"/>
              <a:t>0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    if </a:t>
            </a:r>
            <a:r>
              <a:rPr kumimoji="1" lang="en-US" altLang="zh-CN" sz="500" dirty="0" err="1"/>
              <a:t>curL</a:t>
            </a:r>
            <a:r>
              <a:rPr kumimoji="1" lang="en-US" altLang="zh-CN" sz="500" dirty="0"/>
              <a:t> == L and </a:t>
            </a:r>
            <a:r>
              <a:rPr kumimoji="1" lang="en-US" altLang="zh-CN" sz="500" dirty="0" err="1"/>
              <a:t>curR</a:t>
            </a:r>
            <a:r>
              <a:rPr kumimoji="1" lang="en-US" altLang="zh-CN" sz="500" dirty="0"/>
              <a:t> == R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        return 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    return 0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steps = 0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steps = </a:t>
            </a:r>
            <a:r>
              <a:rPr kumimoji="1" lang="en-US" altLang="zh-CN" sz="500" dirty="0" err="1"/>
              <a:t>HorseRapid</a:t>
            </a:r>
            <a:r>
              <a:rPr kumimoji="1" lang="en-US" altLang="zh-CN" sz="500" dirty="0"/>
              <a:t>(curL+1,curl+2,L,R,K-1)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steps += </a:t>
            </a:r>
            <a:r>
              <a:rPr kumimoji="1" lang="en-US" altLang="zh-CN" sz="500" dirty="0" err="1"/>
              <a:t>HorseRapid</a:t>
            </a:r>
            <a:r>
              <a:rPr kumimoji="1" lang="en-US" altLang="zh-CN" sz="500" dirty="0"/>
              <a:t>(curL+1,curl-2,L,R,K-1)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steps += </a:t>
            </a:r>
            <a:r>
              <a:rPr kumimoji="1" lang="en-US" altLang="zh-CN" sz="500" dirty="0" err="1"/>
              <a:t>HorseRapid</a:t>
            </a:r>
            <a:r>
              <a:rPr kumimoji="1" lang="en-US" altLang="zh-CN" sz="500" dirty="0"/>
              <a:t>(curL-1,curl+2,L,R,K-1)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steps += </a:t>
            </a:r>
            <a:r>
              <a:rPr kumimoji="1" lang="en-US" altLang="zh-CN" sz="500" dirty="0" err="1"/>
              <a:t>HorseRapid</a:t>
            </a:r>
            <a:r>
              <a:rPr kumimoji="1" lang="en-US" altLang="zh-CN" sz="500" dirty="0"/>
              <a:t>(curL-1,curl-2,L,R,K-1)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steps += </a:t>
            </a:r>
            <a:r>
              <a:rPr kumimoji="1" lang="en-US" altLang="zh-CN" sz="500" dirty="0" err="1"/>
              <a:t>HorseRapid</a:t>
            </a:r>
            <a:r>
              <a:rPr kumimoji="1" lang="en-US" altLang="zh-CN" sz="500" dirty="0"/>
              <a:t>(curL+2,curl+1,L,R,K-1)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steps += </a:t>
            </a:r>
            <a:r>
              <a:rPr kumimoji="1" lang="en-US" altLang="zh-CN" sz="500" dirty="0" err="1"/>
              <a:t>HorseRapid</a:t>
            </a:r>
            <a:r>
              <a:rPr kumimoji="1" lang="en-US" altLang="zh-CN" sz="500" dirty="0"/>
              <a:t>(curL+2,curl-1,L,R,K-1)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steps += </a:t>
            </a:r>
            <a:r>
              <a:rPr kumimoji="1" lang="en-US" altLang="zh-CN" sz="500" dirty="0" err="1"/>
              <a:t>HorseRapid</a:t>
            </a:r>
            <a:r>
              <a:rPr kumimoji="1" lang="en-US" altLang="zh-CN" sz="500" dirty="0"/>
              <a:t>(curL-2,curl+1,L,R,K-1)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steps += </a:t>
            </a:r>
            <a:r>
              <a:rPr kumimoji="1" lang="en-US" altLang="zh-CN" sz="500" dirty="0" err="1"/>
              <a:t>HorseRapid</a:t>
            </a:r>
            <a:r>
              <a:rPr kumimoji="1" lang="en-US" altLang="zh-CN" sz="500" dirty="0"/>
              <a:t>(curL-2,curl-1,L,R,K-1)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    return steps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500" dirty="0"/>
              <a:t>}</a:t>
            </a:r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890C54D-03D2-F392-6BC0-7D2373F4A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38" y="1286479"/>
            <a:ext cx="5628018" cy="405217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4D1120A-DD7A-CFDD-F4D0-46E16667F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作者：鲍丹；</a:t>
            </a:r>
            <a:r>
              <a:rPr kumimoji="1" lang="en-US" altLang="zh-CN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gh:https://github.com/tain198127; email:tain198127@163.com</a:t>
            </a:r>
          </a:p>
        </p:txBody>
      </p:sp>
    </p:spTree>
    <p:extLst>
      <p:ext uri="{BB962C8B-B14F-4D97-AF65-F5344CB8AC3E}">
        <p14:creationId xmlns:p14="http://schemas.microsoft.com/office/powerpoint/2010/main" val="484635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166447-A8A7-E936-258C-36C3FA502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4428"/>
          </a:xfrm>
        </p:spPr>
        <p:txBody>
          <a:bodyPr/>
          <a:lstStyle/>
          <a:p>
            <a:r>
              <a:rPr kumimoji="1" lang="en-US" altLang="zh-CN" dirty="0"/>
              <a:t>DP</a:t>
            </a:r>
            <a:r>
              <a:rPr kumimoji="1" lang="zh-CN" altLang="en-US" dirty="0"/>
              <a:t>化</a:t>
            </a:r>
            <a:r>
              <a:rPr kumimoji="1" lang="en-US" altLang="zh-CN" dirty="0"/>
              <a:t>——base-case</a:t>
            </a:r>
            <a:endParaRPr kumimoji="1"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52B8F9B-2A2E-8E86-D143-66012C9A5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DE24BC-12BC-9FE6-47C4-7C0F84F86364}"/>
              </a:ext>
            </a:extLst>
          </p:cNvPr>
          <p:cNvSpPr txBox="1"/>
          <p:nvPr/>
        </p:nvSpPr>
        <p:spPr>
          <a:xfrm>
            <a:off x="6524878" y="1313606"/>
            <a:ext cx="429679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通过观察我们可以发现，这里有三个参数在参与变化，分别是</a:t>
            </a:r>
            <a:r>
              <a:rPr kumimoji="1" lang="en-US" altLang="zh-CN" dirty="0" err="1"/>
              <a:t>curL</a:t>
            </a:r>
            <a:r>
              <a:rPr kumimoji="1" lang="zh-CN" altLang="en-US" dirty="0"/>
              <a:t>，</a:t>
            </a:r>
            <a:r>
              <a:rPr kumimoji="1" lang="en-US" altLang="zh-CN" dirty="0" err="1"/>
              <a:t>curR</a:t>
            </a:r>
            <a:r>
              <a:rPr kumimoji="1" lang="zh-CN" altLang="en-US" dirty="0"/>
              <a:t>和</a:t>
            </a:r>
            <a:r>
              <a:rPr kumimoji="1" lang="en-US" altLang="zh-CN" dirty="0"/>
              <a:t>K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r>
              <a:rPr kumimoji="1" lang="zh-CN" altLang="en-US" dirty="0"/>
              <a:t>由于是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个参数，因此是一个三维数组。打表看一下</a:t>
            </a:r>
            <a:r>
              <a:rPr kumimoji="1" lang="en-US" altLang="zh-CN" dirty="0"/>
              <a:t>.</a:t>
            </a:r>
            <a:endParaRPr kumimoji="1" lang="zh-CN" altLang="en-US" dirty="0"/>
          </a:p>
          <a:p>
            <a:endParaRPr kumimoji="1" lang="en-US" altLang="zh-CN" dirty="0"/>
          </a:p>
          <a:p>
            <a:r>
              <a:rPr kumimoji="1" lang="zh-CN" altLang="en-US" dirty="0"/>
              <a:t>我们要找的</a:t>
            </a:r>
            <a:r>
              <a:rPr kumimoji="1" lang="en-US" altLang="zh-CN" dirty="0"/>
              <a:t>base-case</a:t>
            </a:r>
            <a:r>
              <a:rPr kumimoji="1" lang="zh-CN" altLang="en-US" dirty="0"/>
              <a:t>是当</a:t>
            </a:r>
            <a:r>
              <a:rPr kumimoji="1" lang="en-US" altLang="zh-CN" dirty="0" err="1"/>
              <a:t>curL</a:t>
            </a:r>
            <a:r>
              <a:rPr kumimoji="1" lang="en-US" altLang="zh-CN" dirty="0"/>
              <a:t>=L</a:t>
            </a:r>
            <a:r>
              <a:rPr kumimoji="1" lang="zh-CN" altLang="en-US" dirty="0"/>
              <a:t>，</a:t>
            </a:r>
            <a:r>
              <a:rPr kumimoji="1" lang="en-US" altLang="zh-CN" dirty="0" err="1"/>
              <a:t>curR</a:t>
            </a:r>
            <a:r>
              <a:rPr kumimoji="1" lang="en-US" altLang="zh-CN" dirty="0"/>
              <a:t>=R</a:t>
            </a:r>
          </a:p>
          <a:p>
            <a:r>
              <a:rPr kumimoji="1" lang="zh-CN" altLang="en-US" dirty="0"/>
              <a:t>并且</a:t>
            </a:r>
            <a:r>
              <a:rPr kumimoji="1" lang="en-US" altLang="zh-CN" dirty="0"/>
              <a:t>K=0</a:t>
            </a:r>
            <a:r>
              <a:rPr kumimoji="1" lang="zh-CN" altLang="en-US" dirty="0"/>
              <a:t>，因此</a:t>
            </a:r>
            <a:r>
              <a:rPr kumimoji="1" lang="en-US" altLang="zh-CN" dirty="0"/>
              <a:t>base-case</a:t>
            </a:r>
            <a:r>
              <a:rPr kumimoji="1" lang="zh-CN" altLang="en-US" dirty="0"/>
              <a:t>的位置应该在</a:t>
            </a:r>
            <a:r>
              <a:rPr kumimoji="1" lang="zh-CN" altLang="en-US" sz="2400" dirty="0">
                <a:solidFill>
                  <a:schemeClr val="bg1"/>
                </a:solidFill>
                <a:highlight>
                  <a:srgbClr val="FF0000"/>
                </a:highlight>
              </a:rPr>
              <a:t>这里</a:t>
            </a:r>
            <a:r>
              <a:rPr kumimoji="1" lang="zh-CN" altLang="en-US" dirty="0"/>
              <a:t>。</a:t>
            </a:r>
            <a:endParaRPr kumimoji="1" lang="en-US" altLang="zh-CN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8107B37-135D-DE71-4243-2A9661208367}"/>
              </a:ext>
            </a:extLst>
          </p:cNvPr>
          <p:cNvSpPr txBox="1"/>
          <p:nvPr/>
        </p:nvSpPr>
        <p:spPr>
          <a:xfrm>
            <a:off x="2764715" y="6207162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R=5</a:t>
            </a:r>
            <a:endParaRPr kumimoji="1" lang="zh-CN" altLang="en-US" dirty="0"/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CA048561-098A-85D8-D532-312EB8829F75}"/>
              </a:ext>
            </a:extLst>
          </p:cNvPr>
          <p:cNvGrpSpPr/>
          <p:nvPr/>
        </p:nvGrpSpPr>
        <p:grpSpPr>
          <a:xfrm>
            <a:off x="351062" y="2474259"/>
            <a:ext cx="6173816" cy="3864644"/>
            <a:chOff x="351062" y="2474259"/>
            <a:chExt cx="6173816" cy="3864644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29E8EE93-2B15-B3F6-B345-78D60482CD42}"/>
                </a:ext>
              </a:extLst>
            </p:cNvPr>
            <p:cNvGrpSpPr/>
            <p:nvPr/>
          </p:nvGrpSpPr>
          <p:grpSpPr>
            <a:xfrm>
              <a:off x="838200" y="2561192"/>
              <a:ext cx="5088368" cy="3484606"/>
              <a:chOff x="2140771" y="2066340"/>
              <a:chExt cx="5088368" cy="3484606"/>
            </a:xfrm>
          </p:grpSpPr>
          <p:cxnSp>
            <p:nvCxnSpPr>
              <p:cNvPr id="6" name="直线箭头连接符 5">
                <a:extLst>
                  <a:ext uri="{FF2B5EF4-FFF2-40B4-BE49-F238E27FC236}">
                    <a16:creationId xmlns:a16="http://schemas.microsoft.com/office/drawing/2014/main" id="{66C1FE92-ABAD-31BB-9CBC-520D13163107}"/>
                  </a:ext>
                </a:extLst>
              </p:cNvPr>
              <p:cNvCxnSpPr/>
              <p:nvPr/>
            </p:nvCxnSpPr>
            <p:spPr>
              <a:xfrm>
                <a:off x="2140772" y="5550946"/>
                <a:ext cx="5088367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线箭头连接符 6">
                <a:extLst>
                  <a:ext uri="{FF2B5EF4-FFF2-40B4-BE49-F238E27FC236}">
                    <a16:creationId xmlns:a16="http://schemas.microsoft.com/office/drawing/2014/main" id="{49B582F8-BD9D-1EE2-25BE-CA9F302FD99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40772" y="2066340"/>
                <a:ext cx="0" cy="3484606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线箭头连接符 9">
                <a:extLst>
                  <a:ext uri="{FF2B5EF4-FFF2-40B4-BE49-F238E27FC236}">
                    <a16:creationId xmlns:a16="http://schemas.microsoft.com/office/drawing/2014/main" id="{78F0804C-6A5E-5EB2-79B1-C68F966976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40771" y="2871743"/>
                <a:ext cx="2872293" cy="2679202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1F8F983-D452-02F6-3C00-537340E118E1}"/>
                </a:ext>
              </a:extLst>
            </p:cNvPr>
            <p:cNvSpPr txBox="1"/>
            <p:nvPr/>
          </p:nvSpPr>
          <p:spPr>
            <a:xfrm>
              <a:off x="3937299" y="3022899"/>
              <a:ext cx="292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L</a:t>
              </a:r>
              <a:endParaRPr kumimoji="1" lang="zh-CN" altLang="en-US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72EE45F0-9B6E-BFD5-9CA6-9F26F60B2048}"/>
                </a:ext>
              </a:extLst>
            </p:cNvPr>
            <p:cNvSpPr txBox="1"/>
            <p:nvPr/>
          </p:nvSpPr>
          <p:spPr>
            <a:xfrm>
              <a:off x="6207162" y="5809129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R</a:t>
              </a:r>
              <a:endParaRPr kumimoji="1"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EE3FC21-FAD2-5C87-BFB8-147741AE2F9F}"/>
                </a:ext>
              </a:extLst>
            </p:cNvPr>
            <p:cNvSpPr txBox="1"/>
            <p:nvPr/>
          </p:nvSpPr>
          <p:spPr>
            <a:xfrm>
              <a:off x="1108038" y="2474259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K</a:t>
              </a:r>
              <a:endParaRPr kumimoji="1" lang="zh-CN" altLang="en-US" dirty="0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A0FED830-5A63-33A9-538F-1D61AC1EFD55}"/>
                </a:ext>
              </a:extLst>
            </p:cNvPr>
            <p:cNvSpPr/>
            <p:nvPr/>
          </p:nvSpPr>
          <p:spPr>
            <a:xfrm>
              <a:off x="3857423" y="4585960"/>
              <a:ext cx="225910" cy="194073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F5786408-57CA-6F52-AD5C-950EC99A87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5180" y="4777911"/>
              <a:ext cx="1290918" cy="1270009"/>
            </a:xfrm>
            <a:prstGeom prst="line">
              <a:avLst/>
            </a:prstGeom>
            <a:ln w="1905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>
              <a:extLst>
                <a:ext uri="{FF2B5EF4-FFF2-40B4-BE49-F238E27FC236}">
                  <a16:creationId xmlns:a16="http://schemas.microsoft.com/office/drawing/2014/main" id="{BB96986A-622C-FD5A-A588-ECA742632865}"/>
                </a:ext>
              </a:extLst>
            </p:cNvPr>
            <p:cNvCxnSpPr>
              <a:cxnSpLocks/>
            </p:cNvCxnSpPr>
            <p:nvPr/>
          </p:nvCxnSpPr>
          <p:spPr>
            <a:xfrm>
              <a:off x="2279815" y="4682996"/>
              <a:ext cx="1630097" cy="0"/>
            </a:xfrm>
            <a:prstGeom prst="line">
              <a:avLst/>
            </a:prstGeom>
            <a:ln w="1905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6CE0350-942A-2DD2-5FF1-2BB212E88A48}"/>
                </a:ext>
              </a:extLst>
            </p:cNvPr>
            <p:cNvSpPr txBox="1"/>
            <p:nvPr/>
          </p:nvSpPr>
          <p:spPr>
            <a:xfrm>
              <a:off x="1638566" y="4408579"/>
              <a:ext cx="5677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L=6</a:t>
              </a:r>
              <a:endParaRPr kumimoji="1" lang="zh-CN" altLang="en-US" dirty="0"/>
            </a:p>
          </p:txBody>
        </p:sp>
        <p:cxnSp>
          <p:nvCxnSpPr>
            <p:cNvPr id="29" name="直线连接符 28">
              <a:extLst>
                <a:ext uri="{FF2B5EF4-FFF2-40B4-BE49-F238E27FC236}">
                  <a16:creationId xmlns:a16="http://schemas.microsoft.com/office/drawing/2014/main" id="{2793CD5A-0494-9129-FA83-9FB46229691A}"/>
                </a:ext>
              </a:extLst>
            </p:cNvPr>
            <p:cNvCxnSpPr>
              <a:endCxn id="18" idx="3"/>
            </p:cNvCxnSpPr>
            <p:nvPr/>
          </p:nvCxnSpPr>
          <p:spPr>
            <a:xfrm flipV="1">
              <a:off x="838200" y="4751612"/>
              <a:ext cx="3052307" cy="1242183"/>
            </a:xfrm>
            <a:prstGeom prst="line">
              <a:avLst/>
            </a:prstGeom>
            <a:ln w="127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760EC6A-0DEA-E0B8-5AF3-C88B3A0933F4}"/>
                </a:ext>
              </a:extLst>
            </p:cNvPr>
            <p:cNvSpPr txBox="1"/>
            <p:nvPr/>
          </p:nvSpPr>
          <p:spPr>
            <a:xfrm>
              <a:off x="351062" y="5969571"/>
              <a:ext cx="5886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K=0</a:t>
              </a:r>
              <a:endParaRPr kumimoji="1" lang="zh-CN" altLang="en-US" dirty="0"/>
            </a:p>
          </p:txBody>
        </p:sp>
      </p:grpSp>
      <p:cxnSp>
        <p:nvCxnSpPr>
          <p:cNvPr id="32" name="曲线连接符 31">
            <a:extLst>
              <a:ext uri="{FF2B5EF4-FFF2-40B4-BE49-F238E27FC236}">
                <a16:creationId xmlns:a16="http://schemas.microsoft.com/office/drawing/2014/main" id="{2C3662E3-6545-6A52-11D1-64D3219F621A}"/>
              </a:ext>
            </a:extLst>
          </p:cNvPr>
          <p:cNvCxnSpPr>
            <a:cxnSpLocks/>
            <a:stCxn id="17" idx="1"/>
            <a:endCxn id="18" idx="7"/>
          </p:cNvCxnSpPr>
          <p:nvPr/>
        </p:nvCxnSpPr>
        <p:spPr>
          <a:xfrm rot="10800000" flipV="1">
            <a:off x="4050250" y="2652433"/>
            <a:ext cx="2474629" cy="19619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19634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166447-A8A7-E936-258C-36C3FA502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4428"/>
          </a:xfrm>
        </p:spPr>
        <p:txBody>
          <a:bodyPr/>
          <a:lstStyle/>
          <a:p>
            <a:r>
              <a:rPr kumimoji="1" lang="en-US" altLang="zh-CN" dirty="0"/>
              <a:t>DP</a:t>
            </a:r>
            <a:r>
              <a:rPr kumimoji="1" lang="zh-CN" altLang="en-US" dirty="0"/>
              <a:t>依赖关系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52B8F9B-2A2E-8E86-D143-66012C9A5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C22CE1D7-F886-8AC6-A18C-C598FD37023A}"/>
              </a:ext>
            </a:extLst>
          </p:cNvPr>
          <p:cNvGrpSpPr/>
          <p:nvPr/>
        </p:nvGrpSpPr>
        <p:grpSpPr>
          <a:xfrm>
            <a:off x="394093" y="1608904"/>
            <a:ext cx="6173816" cy="4559592"/>
            <a:chOff x="351062" y="2016902"/>
            <a:chExt cx="6173816" cy="4559592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29E8EE93-2B15-B3F6-B345-78D60482CD42}"/>
                </a:ext>
              </a:extLst>
            </p:cNvPr>
            <p:cNvGrpSpPr/>
            <p:nvPr/>
          </p:nvGrpSpPr>
          <p:grpSpPr>
            <a:xfrm>
              <a:off x="838200" y="2561192"/>
              <a:ext cx="5088368" cy="3484606"/>
              <a:chOff x="2140771" y="2066340"/>
              <a:chExt cx="5088368" cy="3484606"/>
            </a:xfrm>
          </p:grpSpPr>
          <p:cxnSp>
            <p:nvCxnSpPr>
              <p:cNvPr id="6" name="直线箭头连接符 5">
                <a:extLst>
                  <a:ext uri="{FF2B5EF4-FFF2-40B4-BE49-F238E27FC236}">
                    <a16:creationId xmlns:a16="http://schemas.microsoft.com/office/drawing/2014/main" id="{66C1FE92-ABAD-31BB-9CBC-520D13163107}"/>
                  </a:ext>
                </a:extLst>
              </p:cNvPr>
              <p:cNvCxnSpPr/>
              <p:nvPr/>
            </p:nvCxnSpPr>
            <p:spPr>
              <a:xfrm>
                <a:off x="2140772" y="5550946"/>
                <a:ext cx="5088367" cy="0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线箭头连接符 6">
                <a:extLst>
                  <a:ext uri="{FF2B5EF4-FFF2-40B4-BE49-F238E27FC236}">
                    <a16:creationId xmlns:a16="http://schemas.microsoft.com/office/drawing/2014/main" id="{49B582F8-BD9D-1EE2-25BE-CA9F302FD99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40772" y="2066340"/>
                <a:ext cx="0" cy="3484606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线箭头连接符 9">
                <a:extLst>
                  <a:ext uri="{FF2B5EF4-FFF2-40B4-BE49-F238E27FC236}">
                    <a16:creationId xmlns:a16="http://schemas.microsoft.com/office/drawing/2014/main" id="{78F0804C-6A5E-5EB2-79B1-C68F966976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40771" y="2365381"/>
                <a:ext cx="4691231" cy="3185564"/>
              </a:xfrm>
              <a:prstGeom prst="straightConnector1">
                <a:avLst/>
              </a:prstGeom>
              <a:ln w="38100">
                <a:solidFill>
                  <a:schemeClr val="accent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1F8F983-D452-02F6-3C00-537340E118E1}"/>
                </a:ext>
              </a:extLst>
            </p:cNvPr>
            <p:cNvSpPr txBox="1"/>
            <p:nvPr/>
          </p:nvSpPr>
          <p:spPr>
            <a:xfrm>
              <a:off x="3937299" y="3022899"/>
              <a:ext cx="292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L</a:t>
              </a:r>
              <a:endParaRPr kumimoji="1" lang="zh-CN" altLang="en-US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72EE45F0-9B6E-BFD5-9CA6-9F26F60B2048}"/>
                </a:ext>
              </a:extLst>
            </p:cNvPr>
            <p:cNvSpPr txBox="1"/>
            <p:nvPr/>
          </p:nvSpPr>
          <p:spPr>
            <a:xfrm>
              <a:off x="6207162" y="5809129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R</a:t>
              </a:r>
              <a:endParaRPr kumimoji="1"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EE3FC21-FAD2-5C87-BFB8-147741AE2F9F}"/>
                </a:ext>
              </a:extLst>
            </p:cNvPr>
            <p:cNvSpPr txBox="1"/>
            <p:nvPr/>
          </p:nvSpPr>
          <p:spPr>
            <a:xfrm>
              <a:off x="1171207" y="2215837"/>
              <a:ext cx="1483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K=3,L=0,R=0</a:t>
              </a:r>
              <a:endParaRPr kumimoji="1" lang="zh-CN" altLang="en-US" dirty="0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A0FED830-5A63-33A9-538F-1D61AC1EFD55}"/>
                </a:ext>
              </a:extLst>
            </p:cNvPr>
            <p:cNvSpPr/>
            <p:nvPr/>
          </p:nvSpPr>
          <p:spPr>
            <a:xfrm>
              <a:off x="3857423" y="4585960"/>
              <a:ext cx="225910" cy="194073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F5786408-57CA-6F52-AD5C-950EC99A87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5180" y="4777911"/>
              <a:ext cx="1290918" cy="1270009"/>
            </a:xfrm>
            <a:prstGeom prst="line">
              <a:avLst/>
            </a:prstGeom>
            <a:ln w="1905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8107B37-135D-DE71-4243-2A9661208367}"/>
                </a:ext>
              </a:extLst>
            </p:cNvPr>
            <p:cNvSpPr txBox="1"/>
            <p:nvPr/>
          </p:nvSpPr>
          <p:spPr>
            <a:xfrm>
              <a:off x="2764715" y="6207162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R=1</a:t>
              </a:r>
              <a:endParaRPr kumimoji="1" lang="zh-CN" altLang="en-US" dirty="0"/>
            </a:p>
          </p:txBody>
        </p:sp>
        <p:cxnSp>
          <p:nvCxnSpPr>
            <p:cNvPr id="22" name="直线连接符 21">
              <a:extLst>
                <a:ext uri="{FF2B5EF4-FFF2-40B4-BE49-F238E27FC236}">
                  <a16:creationId xmlns:a16="http://schemas.microsoft.com/office/drawing/2014/main" id="{BB96986A-622C-FD5A-A588-ECA742632865}"/>
                </a:ext>
              </a:extLst>
            </p:cNvPr>
            <p:cNvCxnSpPr>
              <a:cxnSpLocks/>
            </p:cNvCxnSpPr>
            <p:nvPr/>
          </p:nvCxnSpPr>
          <p:spPr>
            <a:xfrm>
              <a:off x="2911407" y="4682996"/>
              <a:ext cx="998505" cy="0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6CE0350-942A-2DD2-5FF1-2BB212E88A48}"/>
                </a:ext>
              </a:extLst>
            </p:cNvPr>
            <p:cNvSpPr txBox="1"/>
            <p:nvPr/>
          </p:nvSpPr>
          <p:spPr>
            <a:xfrm>
              <a:off x="2196931" y="4417426"/>
              <a:ext cx="5677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L=2</a:t>
              </a:r>
              <a:endParaRPr kumimoji="1" lang="zh-CN" altLang="en-US" dirty="0"/>
            </a:p>
          </p:txBody>
        </p:sp>
        <p:cxnSp>
          <p:nvCxnSpPr>
            <p:cNvPr id="29" name="直线连接符 28">
              <a:extLst>
                <a:ext uri="{FF2B5EF4-FFF2-40B4-BE49-F238E27FC236}">
                  <a16:creationId xmlns:a16="http://schemas.microsoft.com/office/drawing/2014/main" id="{2793CD5A-0494-9129-FA83-9FB46229691A}"/>
                </a:ext>
              </a:extLst>
            </p:cNvPr>
            <p:cNvCxnSpPr>
              <a:endCxn id="18" idx="3"/>
            </p:cNvCxnSpPr>
            <p:nvPr/>
          </p:nvCxnSpPr>
          <p:spPr>
            <a:xfrm flipV="1">
              <a:off x="838200" y="4751612"/>
              <a:ext cx="3052307" cy="1242183"/>
            </a:xfrm>
            <a:prstGeom prst="line">
              <a:avLst/>
            </a:prstGeom>
            <a:ln w="127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760EC6A-0DEA-E0B8-5AF3-C88B3A0933F4}"/>
                </a:ext>
              </a:extLst>
            </p:cNvPr>
            <p:cNvSpPr txBox="1"/>
            <p:nvPr/>
          </p:nvSpPr>
          <p:spPr>
            <a:xfrm>
              <a:off x="351062" y="5969571"/>
              <a:ext cx="5886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K=0</a:t>
              </a:r>
              <a:endParaRPr kumimoji="1" lang="zh-CN" altLang="en-US" dirty="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A9A6F8C0-66AA-E3AC-2C81-B471C9175310}"/>
                </a:ext>
              </a:extLst>
            </p:cNvPr>
            <p:cNvSpPr/>
            <p:nvPr/>
          </p:nvSpPr>
          <p:spPr>
            <a:xfrm>
              <a:off x="3295317" y="3957906"/>
              <a:ext cx="301214" cy="26118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1" name="直线连接符 10">
              <a:extLst>
                <a:ext uri="{FF2B5EF4-FFF2-40B4-BE49-F238E27FC236}">
                  <a16:creationId xmlns:a16="http://schemas.microsoft.com/office/drawing/2014/main" id="{5C69CEE7-7614-EC0E-CD2B-BE4B12F0DA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821" y="4082569"/>
              <a:ext cx="2515326" cy="1085061"/>
            </a:xfrm>
            <a:prstGeom prst="line">
              <a:avLst/>
            </a:prstGeom>
            <a:ln w="127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>
              <a:extLst>
                <a:ext uri="{FF2B5EF4-FFF2-40B4-BE49-F238E27FC236}">
                  <a16:creationId xmlns:a16="http://schemas.microsoft.com/office/drawing/2014/main" id="{0170350D-1068-010D-36F0-6C6F4F58EBF3}"/>
                </a:ext>
              </a:extLst>
            </p:cNvPr>
            <p:cNvCxnSpPr>
              <a:cxnSpLocks/>
              <a:endCxn id="8" idx="2"/>
            </p:cNvCxnSpPr>
            <p:nvPr/>
          </p:nvCxnSpPr>
          <p:spPr>
            <a:xfrm>
              <a:off x="1728050" y="4082569"/>
              <a:ext cx="1567267" cy="5929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7F90DE34-11FB-4F2A-4F14-CD7927D56864}"/>
                </a:ext>
              </a:extLst>
            </p:cNvPr>
            <p:cNvSpPr/>
            <p:nvPr/>
          </p:nvSpPr>
          <p:spPr>
            <a:xfrm>
              <a:off x="3698395" y="3531600"/>
              <a:ext cx="301214" cy="26118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4" name="直线连接符 23">
              <a:extLst>
                <a:ext uri="{FF2B5EF4-FFF2-40B4-BE49-F238E27FC236}">
                  <a16:creationId xmlns:a16="http://schemas.microsoft.com/office/drawing/2014/main" id="{DCC981C3-860F-0A74-1AC0-4DE4DFF6DF08}"/>
                </a:ext>
              </a:extLst>
            </p:cNvPr>
            <p:cNvCxnSpPr>
              <a:cxnSpLocks/>
              <a:endCxn id="23" idx="2"/>
            </p:cNvCxnSpPr>
            <p:nvPr/>
          </p:nvCxnSpPr>
          <p:spPr>
            <a:xfrm flipV="1">
              <a:off x="882306" y="3662192"/>
              <a:ext cx="2816089" cy="1480870"/>
            </a:xfrm>
            <a:prstGeom prst="line">
              <a:avLst/>
            </a:prstGeom>
            <a:ln w="127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连接符 30">
              <a:extLst>
                <a:ext uri="{FF2B5EF4-FFF2-40B4-BE49-F238E27FC236}">
                  <a16:creationId xmlns:a16="http://schemas.microsoft.com/office/drawing/2014/main" id="{391A1E00-178C-AF1B-4F16-63D4067B3C63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2279815" y="3539093"/>
              <a:ext cx="1462692" cy="30756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0F93AD1B-E5A4-F946-A84F-55BEE1B54B94}"/>
                </a:ext>
              </a:extLst>
            </p:cNvPr>
            <p:cNvCxnSpPr>
              <a:cxnSpLocks/>
              <a:stCxn id="23" idx="3"/>
              <a:endCxn id="18" idx="7"/>
            </p:cNvCxnSpPr>
            <p:nvPr/>
          </p:nvCxnSpPr>
          <p:spPr>
            <a:xfrm>
              <a:off x="3742507" y="3754534"/>
              <a:ext cx="307742" cy="8598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BBBC1910-C00F-6C74-FEF2-D02098E56752}"/>
                </a:ext>
              </a:extLst>
            </p:cNvPr>
            <p:cNvCxnSpPr>
              <a:stCxn id="8" idx="5"/>
              <a:endCxn id="18" idx="1"/>
            </p:cNvCxnSpPr>
            <p:nvPr/>
          </p:nvCxnSpPr>
          <p:spPr>
            <a:xfrm>
              <a:off x="3552419" y="4180840"/>
              <a:ext cx="338088" cy="4335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41E631D6-AF6B-9BAB-58B7-C0C68EE4E203}"/>
                </a:ext>
              </a:extLst>
            </p:cNvPr>
            <p:cNvSpPr/>
            <p:nvPr/>
          </p:nvSpPr>
          <p:spPr>
            <a:xfrm>
              <a:off x="2654305" y="2960239"/>
              <a:ext cx="301214" cy="26118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44" name="直线连接符 43">
              <a:extLst>
                <a:ext uri="{FF2B5EF4-FFF2-40B4-BE49-F238E27FC236}">
                  <a16:creationId xmlns:a16="http://schemas.microsoft.com/office/drawing/2014/main" id="{42236814-7508-4AC2-CD71-2C8CC657C18B}"/>
                </a:ext>
              </a:extLst>
            </p:cNvPr>
            <p:cNvCxnSpPr>
              <a:cxnSpLocks/>
              <a:endCxn id="43" idx="2"/>
            </p:cNvCxnSpPr>
            <p:nvPr/>
          </p:nvCxnSpPr>
          <p:spPr>
            <a:xfrm flipV="1">
              <a:off x="838199" y="3090831"/>
              <a:ext cx="1816106" cy="937096"/>
            </a:xfrm>
            <a:prstGeom prst="line">
              <a:avLst/>
            </a:prstGeom>
            <a:ln w="127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线连接符 46">
              <a:extLst>
                <a:ext uri="{FF2B5EF4-FFF2-40B4-BE49-F238E27FC236}">
                  <a16:creationId xmlns:a16="http://schemas.microsoft.com/office/drawing/2014/main" id="{183AA696-59EF-D2FF-E500-71751B876948}"/>
                </a:ext>
              </a:extLst>
            </p:cNvPr>
            <p:cNvCxnSpPr>
              <a:cxnSpLocks/>
              <a:endCxn id="43" idx="1"/>
            </p:cNvCxnSpPr>
            <p:nvPr/>
          </p:nvCxnSpPr>
          <p:spPr>
            <a:xfrm flipV="1">
              <a:off x="1638566" y="2998488"/>
              <a:ext cx="1059851" cy="23366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88E42902-83E3-98A2-B218-B00472E35062}"/>
                </a:ext>
              </a:extLst>
            </p:cNvPr>
            <p:cNvSpPr txBox="1"/>
            <p:nvPr/>
          </p:nvSpPr>
          <p:spPr>
            <a:xfrm>
              <a:off x="4023277" y="3399452"/>
              <a:ext cx="11961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/>
                <a:t>K=1,L=4,R=2</a:t>
              </a:r>
              <a:endParaRPr kumimoji="1" lang="zh-CN" altLang="en-US" sz="1400" dirty="0"/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CF2A538E-C7B5-57FC-A6D6-D291B952BC8B}"/>
                </a:ext>
              </a:extLst>
            </p:cNvPr>
            <p:cNvSpPr txBox="1"/>
            <p:nvPr/>
          </p:nvSpPr>
          <p:spPr>
            <a:xfrm>
              <a:off x="2218181" y="3897211"/>
              <a:ext cx="11961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/>
                <a:t>K=1,L=3,R=3</a:t>
              </a:r>
              <a:endParaRPr kumimoji="1" lang="zh-CN" altLang="en-US" sz="1400" dirty="0"/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F6C3CFC4-1594-F881-7CCC-D0D5FB9CBEB3}"/>
                </a:ext>
              </a:extLst>
            </p:cNvPr>
            <p:cNvSpPr txBox="1"/>
            <p:nvPr/>
          </p:nvSpPr>
          <p:spPr>
            <a:xfrm>
              <a:off x="3009184" y="2866294"/>
              <a:ext cx="11961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/>
                <a:t>K=2,L=2,R=1</a:t>
              </a:r>
              <a:endParaRPr kumimoji="1" lang="zh-CN" altLang="en-US" sz="1400" dirty="0"/>
            </a:p>
          </p:txBody>
        </p:sp>
        <p:cxnSp>
          <p:nvCxnSpPr>
            <p:cNvPr id="53" name="直线箭头连接符 52">
              <a:extLst>
                <a:ext uri="{FF2B5EF4-FFF2-40B4-BE49-F238E27FC236}">
                  <a16:creationId xmlns:a16="http://schemas.microsoft.com/office/drawing/2014/main" id="{A86B6E40-D48F-E28A-8317-214485530EAE}"/>
                </a:ext>
              </a:extLst>
            </p:cNvPr>
            <p:cNvCxnSpPr>
              <a:cxnSpLocks/>
              <a:stCxn id="43" idx="5"/>
              <a:endCxn id="8" idx="0"/>
            </p:cNvCxnSpPr>
            <p:nvPr/>
          </p:nvCxnSpPr>
          <p:spPr>
            <a:xfrm>
              <a:off x="2911407" y="3183173"/>
              <a:ext cx="534517" cy="7747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箭头连接符 54">
              <a:extLst>
                <a:ext uri="{FF2B5EF4-FFF2-40B4-BE49-F238E27FC236}">
                  <a16:creationId xmlns:a16="http://schemas.microsoft.com/office/drawing/2014/main" id="{80597D29-697E-02F7-CBF4-BFB0183B477B}"/>
                </a:ext>
              </a:extLst>
            </p:cNvPr>
            <p:cNvCxnSpPr>
              <a:cxnSpLocks/>
              <a:stCxn id="43" idx="5"/>
              <a:endCxn id="23" idx="1"/>
            </p:cNvCxnSpPr>
            <p:nvPr/>
          </p:nvCxnSpPr>
          <p:spPr>
            <a:xfrm>
              <a:off x="2911407" y="3183173"/>
              <a:ext cx="831100" cy="3866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87336437-1E18-23A5-65F0-CB4CB206E77E}"/>
                </a:ext>
              </a:extLst>
            </p:cNvPr>
            <p:cNvSpPr/>
            <p:nvPr/>
          </p:nvSpPr>
          <p:spPr>
            <a:xfrm>
              <a:off x="906515" y="2447960"/>
              <a:ext cx="301214" cy="26118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61" name="直线箭头连接符 60">
              <a:extLst>
                <a:ext uri="{FF2B5EF4-FFF2-40B4-BE49-F238E27FC236}">
                  <a16:creationId xmlns:a16="http://schemas.microsoft.com/office/drawing/2014/main" id="{6CA764A8-B6EF-A5EB-74BF-AD08B90D516E}"/>
                </a:ext>
              </a:extLst>
            </p:cNvPr>
            <p:cNvCxnSpPr>
              <a:stCxn id="58" idx="5"/>
              <a:endCxn id="43" idx="0"/>
            </p:cNvCxnSpPr>
            <p:nvPr/>
          </p:nvCxnSpPr>
          <p:spPr>
            <a:xfrm>
              <a:off x="1163617" y="2670894"/>
              <a:ext cx="1641295" cy="2893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70A47BAD-A198-9E32-875F-FEDE4B7D0813}"/>
                </a:ext>
              </a:extLst>
            </p:cNvPr>
            <p:cNvSpPr txBox="1"/>
            <p:nvPr/>
          </p:nvSpPr>
          <p:spPr>
            <a:xfrm>
              <a:off x="4075126" y="4433013"/>
              <a:ext cx="1483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K=0,L=2,R=1</a:t>
              </a:r>
              <a:endParaRPr kumimoji="1" lang="zh-CN" altLang="en-US" dirty="0"/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595954A0-CB71-7130-741B-B34BC3B37DC3}"/>
                </a:ext>
              </a:extLst>
            </p:cNvPr>
            <p:cNvSpPr txBox="1"/>
            <p:nvPr/>
          </p:nvSpPr>
          <p:spPr>
            <a:xfrm>
              <a:off x="3411482" y="2016902"/>
              <a:ext cx="2810385" cy="646331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/>
                  </a:solidFill>
                </a:rPr>
                <a:t>由图可知，到达</a:t>
              </a:r>
              <a:r>
                <a:rPr kumimoji="1" lang="en-US" altLang="zh-CN" dirty="0">
                  <a:solidFill>
                    <a:schemeClr val="bg1"/>
                  </a:solidFill>
                </a:rPr>
                <a:t>base-case</a:t>
              </a:r>
            </a:p>
            <a:p>
              <a:r>
                <a:rPr kumimoji="1" lang="zh-CN" altLang="en-US" dirty="0">
                  <a:solidFill>
                    <a:schemeClr val="bg1"/>
                  </a:solidFill>
                </a:rPr>
                <a:t>其中有两条路</a:t>
              </a:r>
            </a:p>
          </p:txBody>
        </p:sp>
        <p:cxnSp>
          <p:nvCxnSpPr>
            <p:cNvPr id="76" name="曲线连接符 75">
              <a:extLst>
                <a:ext uri="{FF2B5EF4-FFF2-40B4-BE49-F238E27FC236}">
                  <a16:creationId xmlns:a16="http://schemas.microsoft.com/office/drawing/2014/main" id="{FDCC1F41-6CF2-FB3E-8B27-1BF6CE8F41CF}"/>
                </a:ext>
              </a:extLst>
            </p:cNvPr>
            <p:cNvCxnSpPr>
              <a:stCxn id="74" idx="1"/>
              <a:endCxn id="43" idx="7"/>
            </p:cNvCxnSpPr>
            <p:nvPr/>
          </p:nvCxnSpPr>
          <p:spPr>
            <a:xfrm rot="10800000" flipV="1">
              <a:off x="2911408" y="2340068"/>
              <a:ext cx="500075" cy="65842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73802442-DADA-3E6B-EF2F-86786348B94D}"/>
                </a:ext>
              </a:extLst>
            </p:cNvPr>
            <p:cNvSpPr txBox="1"/>
            <p:nvPr/>
          </p:nvSpPr>
          <p:spPr>
            <a:xfrm>
              <a:off x="3979543" y="3851759"/>
              <a:ext cx="8803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step=1</a:t>
              </a:r>
              <a:endParaRPr kumimoji="1" lang="zh-CN" altLang="en-US" dirty="0"/>
            </a:p>
          </p:txBody>
        </p:sp>
      </p:grpSp>
      <p:graphicFrame>
        <p:nvGraphicFramePr>
          <p:cNvPr id="80" name="文本框 3">
            <a:extLst>
              <a:ext uri="{FF2B5EF4-FFF2-40B4-BE49-F238E27FC236}">
                <a16:creationId xmlns:a16="http://schemas.microsoft.com/office/drawing/2014/main" id="{ECC13D24-7521-7F2A-9F57-7A6EDBF1AF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693957"/>
              </p:ext>
            </p:extLst>
          </p:nvPr>
        </p:nvGraphicFramePr>
        <p:xfrm>
          <a:off x="6467507" y="730816"/>
          <a:ext cx="5099283" cy="507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84220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54538B3-0CB9-89B5-93E6-D72AC6DCF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zh-CN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DP</a:t>
            </a:r>
            <a:r>
              <a:rPr kumimoji="1" lang="zh-CN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运算示意图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屏幕录制2023-04-19 01.41.46.mov">
            <a:hlinkClick r:id="" action="ppaction://media"/>
            <a:extLst>
              <a:ext uri="{FF2B5EF4-FFF2-40B4-BE49-F238E27FC236}">
                <a16:creationId xmlns:a16="http://schemas.microsoft.com/office/drawing/2014/main" id="{209A5549-B556-3FFE-EBC4-C831FECB3D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2492" y="1323623"/>
            <a:ext cx="5536001" cy="4152000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A2A99CB-C61E-8EC6-4F13-45E783766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809" y="6492240"/>
            <a:ext cx="376576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kumimoji="1" lang="zh-CN" alt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作者：鲍丹；</a:t>
            </a:r>
            <a:r>
              <a:rPr kumimoji="1" lang="en-US" altLang="zh-CN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gh:https://github.com/tain198127; email:tain198127@163.com</a:t>
            </a:r>
          </a:p>
        </p:txBody>
      </p:sp>
    </p:spTree>
    <p:extLst>
      <p:ext uri="{BB962C8B-B14F-4D97-AF65-F5344CB8AC3E}">
        <p14:creationId xmlns:p14="http://schemas.microsoft.com/office/powerpoint/2010/main" val="4568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0B6EAAB-FD35-B95D-E7CA-C56015EF2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z="4000"/>
              <a:t>马走日</a:t>
            </a:r>
            <a:r>
              <a:rPr kumimoji="1" lang="en-US" altLang="zh-CN" sz="4000"/>
              <a:t>DP</a:t>
            </a:r>
            <a:r>
              <a:rPr kumimoji="1" lang="zh-CN" altLang="en-US" sz="4000"/>
              <a:t>算法实现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E8FCDE6-EC1A-F417-15BD-03BBF0BDEEF3}"/>
              </a:ext>
            </a:extLst>
          </p:cNvPr>
          <p:cNvSpPr txBox="1"/>
          <p:nvPr/>
        </p:nvSpPr>
        <p:spPr>
          <a:xfrm>
            <a:off x="590719" y="233050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HorseRaidDP(L,R,K){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dp[][][] = [10][9][K+1]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dp[L][R][K]=1//base-case</a:t>
            </a:r>
            <a:r>
              <a:rPr kumimoji="1" lang="zh-CN" altLang="en-US" sz="700"/>
              <a:t>，就是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//</a:t>
            </a:r>
            <a:r>
              <a:rPr kumimoji="1" lang="zh-CN" altLang="en-US" sz="700"/>
              <a:t>三位坐标中最下面的点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for s=1;s &lt;=K; s++{   //</a:t>
            </a:r>
            <a:r>
              <a:rPr kumimoji="1" lang="zh-CN" altLang="en-US" sz="700"/>
              <a:t>从第二层开始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    for i=0; I &lt; L;i++{ //</a:t>
            </a:r>
            <a:r>
              <a:rPr kumimoji="1" lang="zh-CN" altLang="en-US" sz="700"/>
              <a:t>这两个循环是遍历整个一层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for j=0; j &lt; R; j++{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      steps=dp[i+1][j+2][s-1]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      steps+=dp[i+1][j-2][s-1]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      steps+=dp[i-1][j+2][s-1]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      steps+=dp[i-1][j-2][s-1]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      steps+=dp[i+2][j+1][s-1]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      steps+=dp[i+2][j-1][s-1]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      steps+=dp[i-2][j+1][s-1]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      steps+=dp[i-2][j-1][s-1]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	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    return dp[0][0][K] # </a:t>
            </a:r>
            <a:r>
              <a:rPr kumimoji="1" lang="zh-CN" altLang="en-US" sz="700"/>
              <a:t>由于</a:t>
            </a:r>
            <a:r>
              <a:rPr kumimoji="1" lang="en-US" altLang="zh-CN" sz="700"/>
              <a:t>DP</a:t>
            </a:r>
            <a:r>
              <a:rPr kumimoji="1" lang="zh-CN" altLang="en-US" sz="700"/>
              <a:t>中记录是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#</a:t>
            </a:r>
            <a:r>
              <a:rPr kumimoji="1" lang="zh-CN" altLang="en-US" sz="700"/>
              <a:t>每一个坐标到</a:t>
            </a:r>
            <a:r>
              <a:rPr kumimoji="1" lang="en-US" altLang="zh-CN" sz="700"/>
              <a:t>L,R</a:t>
            </a:r>
            <a:r>
              <a:rPr kumimoji="1" lang="zh-CN" altLang="en-US" sz="700"/>
              <a:t>，正好走完</a:t>
            </a:r>
            <a:r>
              <a:rPr kumimoji="1" lang="en-US" altLang="zh-CN" sz="700"/>
              <a:t>N</a:t>
            </a:r>
            <a:r>
              <a:rPr kumimoji="1" lang="zh-CN" altLang="en-US" sz="700"/>
              <a:t>步的方法数，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#</a:t>
            </a:r>
            <a:r>
              <a:rPr kumimoji="1" lang="zh-CN" altLang="en-US" sz="700"/>
              <a:t>因此直接回答从</a:t>
            </a:r>
            <a:r>
              <a:rPr kumimoji="1" lang="en-US" altLang="zh-CN" sz="700"/>
              <a:t>0,0 </a:t>
            </a:r>
            <a:r>
              <a:rPr kumimoji="1" lang="zh-CN" altLang="en-US" sz="700"/>
              <a:t>开始，走</a:t>
            </a:r>
            <a:r>
              <a:rPr kumimoji="1" lang="en-US" altLang="zh-CN" sz="700"/>
              <a:t>K</a:t>
            </a:r>
            <a:r>
              <a:rPr kumimoji="1" lang="zh-CN" altLang="en-US" sz="700"/>
              <a:t>步正好走到</a:t>
            </a:r>
            <a:r>
              <a:rPr kumimoji="1" lang="en-US" altLang="zh-CN" sz="700"/>
              <a:t>L,R</a:t>
            </a:r>
            <a:r>
              <a:rPr kumimoji="1" lang="zh-CN" altLang="en-US" sz="700"/>
              <a:t>的方法数</a:t>
            </a:r>
            <a:endParaRPr kumimoji="1" lang="en-US" altLang="zh-CN" sz="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700"/>
              <a:t>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96C0B2-DA02-1788-41C5-07B0A52BC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12" b="-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CFDDF9-42F1-B854-6FE6-AC0AABD56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85810" y="6492240"/>
            <a:ext cx="305086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  <a:defRPr/>
            </a:pPr>
            <a:r>
              <a:rPr lang="zh-CN" altLang="en-US" sz="90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作者：鲍丹；</a:t>
            </a:r>
            <a:r>
              <a:rPr lang="en-US" altLang="zh-CN" sz="90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gh:https://github.com/tain198127; email:tain198127@163.com</a:t>
            </a:r>
          </a:p>
        </p:txBody>
      </p:sp>
    </p:spTree>
    <p:extLst>
      <p:ext uri="{BB962C8B-B14F-4D97-AF65-F5344CB8AC3E}">
        <p14:creationId xmlns:p14="http://schemas.microsoft.com/office/powerpoint/2010/main" val="4267374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222B429-CB32-E6B9-69BB-5A52E44FA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 dirty="0"/>
              <a:t>动态规划一般套路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85C7E6-D8C1-2635-84F0-4F54A1DB7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 dirty="0"/>
              <a:t>先进行暴力递归</a:t>
            </a:r>
            <a:r>
              <a:rPr kumimoji="1" lang="en-US" altLang="zh-CN" dirty="0"/>
              <a:t>+</a:t>
            </a:r>
            <a:r>
              <a:rPr kumimoji="1" lang="zh-CN" altLang="en-US" dirty="0"/>
              <a:t>傻缓存</a:t>
            </a:r>
            <a:endParaRPr kumimoji="1" lang="en-US" altLang="zh-CN" dirty="0"/>
          </a:p>
          <a:p>
            <a:r>
              <a:rPr kumimoji="1" lang="zh-CN" altLang="en-US" dirty="0"/>
              <a:t>根据变化参数，打表格</a:t>
            </a:r>
            <a:endParaRPr kumimoji="1" lang="en-US" altLang="zh-CN" dirty="0"/>
          </a:p>
          <a:p>
            <a:r>
              <a:rPr kumimoji="1" lang="zh-CN" altLang="en-US" dirty="0"/>
              <a:t>根据递归算法写好表格</a:t>
            </a:r>
            <a:r>
              <a:rPr kumimoji="1" lang="en-US" altLang="zh-CN" dirty="0"/>
              <a:t>base-case</a:t>
            </a:r>
          </a:p>
          <a:p>
            <a:r>
              <a:rPr kumimoji="1" lang="zh-CN" altLang="en-US" dirty="0"/>
              <a:t>根据递归算法写好转移步骤</a:t>
            </a:r>
            <a:endParaRPr kumimoji="1" lang="en-US" altLang="zh-CN" dirty="0"/>
          </a:p>
          <a:p>
            <a:r>
              <a:rPr kumimoji="1" lang="zh-CN" altLang="en-US" dirty="0"/>
              <a:t>根据求解目的直接给出</a:t>
            </a:r>
            <a:r>
              <a:rPr kumimoji="1" lang="en-US" altLang="zh-CN" dirty="0" err="1"/>
              <a:t>dp</a:t>
            </a:r>
            <a:r>
              <a:rPr kumimoji="1" lang="zh-CN" altLang="en-US" dirty="0"/>
              <a:t>结果</a:t>
            </a:r>
          </a:p>
        </p:txBody>
      </p:sp>
      <p:pic>
        <p:nvPicPr>
          <p:cNvPr id="5" name="Picture 4" descr="国际象棋将军">
            <a:extLst>
              <a:ext uri="{FF2B5EF4-FFF2-40B4-BE49-F238E27FC236}">
                <a16:creationId xmlns:a16="http://schemas.microsoft.com/office/drawing/2014/main" id="{EC0BC1CB-E44F-BF57-5264-182D490E10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32" r="13318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36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F24FA07-58A4-6ADE-8A87-A1D5F00C1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2556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6033B0E-04B6-2AD7-F7EC-C9FA9801E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LPS</a:t>
            </a:r>
            <a:r>
              <a:rPr kumimoji="1" lang="zh-CN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问题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AF6153-C446-CAB3-E8E6-7699CCBE1D95}"/>
              </a:ext>
            </a:extLst>
          </p:cNvPr>
          <p:cNvSpPr txBox="1"/>
          <p:nvPr/>
        </p:nvSpPr>
        <p:spPr>
          <a:xfrm>
            <a:off x="838200" y="1825625"/>
            <a:ext cx="539336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/>
              <a:t>LPS</a:t>
            </a:r>
            <a:r>
              <a:rPr kumimoji="1" lang="zh-CN" altLang="en-US"/>
              <a:t>问题是，计算最长回文子序列</a:t>
            </a:r>
            <a:endParaRPr kumimoji="1" lang="en-US" altLang="zh-CN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b="1"/>
              <a:t>回文</a:t>
            </a:r>
            <a:r>
              <a:rPr kumimoji="1" lang="zh-CN" altLang="en-US"/>
              <a:t>：形如 </a:t>
            </a:r>
            <a:r>
              <a:rPr kumimoji="1" lang="en-US" altLang="zh-CN"/>
              <a:t>12321  </a:t>
            </a:r>
            <a:r>
              <a:rPr kumimoji="1" lang="zh-CN" altLang="en-US"/>
              <a:t>或者 </a:t>
            </a:r>
            <a:r>
              <a:rPr kumimoji="1" lang="en-US" altLang="zh-CN"/>
              <a:t>aa </a:t>
            </a:r>
            <a:r>
              <a:rPr kumimoji="1" lang="zh-CN" altLang="en-US"/>
              <a:t>或者 </a:t>
            </a:r>
            <a:r>
              <a:rPr kumimoji="1" lang="en-US" altLang="zh-CN"/>
              <a:t>a</a:t>
            </a:r>
            <a:r>
              <a:rPr kumimoji="1" lang="zh-CN" altLang="en-US"/>
              <a:t>，都叫回文</a:t>
            </a:r>
            <a:endParaRPr kumimoji="1" lang="en-US" altLang="zh-CN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b="1"/>
              <a:t>子序列</a:t>
            </a:r>
            <a:r>
              <a:rPr kumimoji="1" lang="zh-CN" altLang="en-US"/>
              <a:t>：只要保证顺序不变，不必保证连续的，称为子序列。例如 </a:t>
            </a:r>
            <a:r>
              <a:rPr kumimoji="1" lang="en-US" altLang="zh-CN"/>
              <a:t>1a2b3c4d</a:t>
            </a:r>
            <a:r>
              <a:rPr kumimoji="1" lang="zh-CN" altLang="en-US"/>
              <a:t>， 那么</a:t>
            </a:r>
            <a:r>
              <a:rPr kumimoji="1" lang="en-US" altLang="zh-CN"/>
              <a:t>abcd</a:t>
            </a:r>
            <a:r>
              <a:rPr kumimoji="1" lang="zh-CN" altLang="en-US"/>
              <a:t>可以叫做子序列。</a:t>
            </a:r>
            <a:r>
              <a:rPr kumimoji="1" lang="en-US" altLang="zh-CN"/>
              <a:t>1a2b</a:t>
            </a:r>
            <a:r>
              <a:rPr kumimoji="1" lang="zh-CN" altLang="en-US"/>
              <a:t>也可以成为子序列</a:t>
            </a:r>
            <a:endParaRPr kumimoji="1" lang="en-US" altLang="zh-CN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b="1"/>
              <a:t>回文子序列</a:t>
            </a:r>
            <a:r>
              <a:rPr kumimoji="1" lang="zh-CN" altLang="en-US"/>
              <a:t>：在子序列中可以成为回文的，例如 </a:t>
            </a:r>
            <a:r>
              <a:rPr kumimoji="1" lang="en-US" altLang="zh-CN"/>
              <a:t>1a2b3c2d1e,</a:t>
            </a:r>
            <a:r>
              <a:rPr kumimoji="1" lang="zh-CN" altLang="en-US"/>
              <a:t>其中 </a:t>
            </a:r>
            <a:r>
              <a:rPr kumimoji="1" lang="en-US" altLang="zh-CN"/>
              <a:t>12321</a:t>
            </a:r>
            <a:r>
              <a:rPr kumimoji="1" lang="zh-CN" altLang="en-US"/>
              <a:t>就是回文子序列。</a:t>
            </a:r>
            <a:endParaRPr kumimoji="1" lang="en-US" altLang="zh-CN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/>
              <a:t>几种特殊的回文子序列：</a:t>
            </a:r>
            <a:endParaRPr kumimoji="1" lang="en-US" altLang="zh-CN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/>
              <a:t>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/>
              <a:t>aaaaaaaaaa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1" lang="en-US" altLang="zh-CN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图表, 气泡图&#10;&#10;描述已自动生成">
            <a:extLst>
              <a:ext uri="{FF2B5EF4-FFF2-40B4-BE49-F238E27FC236}">
                <a16:creationId xmlns:a16="http://schemas.microsoft.com/office/drawing/2014/main" id="{A9FDD4FA-5034-142B-F60C-73C5A61F63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37" r="26032" b="-1"/>
          <a:stretch/>
        </p:blipFill>
        <p:spPr>
          <a:xfrm>
            <a:off x="8466720" y="1176557"/>
            <a:ext cx="2621978" cy="3860908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5E7B70-6A2C-89AF-1D27-A08344240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9644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85841C-27CB-FD7B-2809-79D2F260E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933" y="21878"/>
            <a:ext cx="10515600" cy="1325563"/>
          </a:xfrm>
        </p:spPr>
        <p:txBody>
          <a:bodyPr/>
          <a:lstStyle/>
          <a:p>
            <a:r>
              <a:rPr kumimoji="1" lang="zh-CN" altLang="en-US" dirty="0"/>
              <a:t>算法思路</a:t>
            </a:r>
            <a:r>
              <a:rPr kumimoji="1" lang="en-US" altLang="zh-CN" dirty="0"/>
              <a:t>——</a:t>
            </a:r>
            <a:r>
              <a:rPr kumimoji="1" lang="en-US" altLang="zh-CN" dirty="0" err="1"/>
              <a:t>basecase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CE79A7E-922D-B1C2-CD09-F2F74C8092B2}"/>
              </a:ext>
            </a:extLst>
          </p:cNvPr>
          <p:cNvSpPr txBox="1"/>
          <p:nvPr/>
        </p:nvSpPr>
        <p:spPr>
          <a:xfrm>
            <a:off x="474813" y="1369412"/>
            <a:ext cx="48347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算法思路：</a:t>
            </a:r>
            <a:endParaRPr kumimoji="1" lang="en-US" altLang="zh-CN" dirty="0"/>
          </a:p>
          <a:p>
            <a:r>
              <a:rPr kumimoji="1" lang="zh-CN" altLang="en-US" dirty="0"/>
              <a:t>假设有一个回文子序列</a:t>
            </a:r>
            <a:r>
              <a:rPr kumimoji="1" lang="en-US" altLang="zh-CN" dirty="0"/>
              <a:t>1a2b3c2d1e</a:t>
            </a:r>
            <a:r>
              <a:rPr kumimoji="1" lang="zh-CN" altLang="en-US" dirty="0"/>
              <a:t>。思路如下</a:t>
            </a:r>
            <a:endParaRPr kumimoji="1" lang="en-US" altLang="zh-CN" dirty="0"/>
          </a:p>
          <a:p>
            <a:r>
              <a:rPr kumimoji="1" lang="zh-CN" altLang="en-US" b="1" dirty="0">
                <a:highlight>
                  <a:srgbClr val="00FF00"/>
                </a:highlight>
              </a:rPr>
              <a:t>一个指针</a:t>
            </a:r>
            <a:r>
              <a:rPr kumimoji="1" lang="en-US" altLang="zh-CN" b="1" dirty="0">
                <a:highlight>
                  <a:srgbClr val="00FF00"/>
                </a:highlight>
              </a:rPr>
              <a:t>L</a:t>
            </a:r>
            <a:r>
              <a:rPr kumimoji="1" lang="zh-CN" altLang="en-US" b="1" dirty="0">
                <a:highlight>
                  <a:srgbClr val="00FF00"/>
                </a:highlight>
              </a:rPr>
              <a:t>，一个指针</a:t>
            </a:r>
            <a:r>
              <a:rPr kumimoji="1" lang="en-US" altLang="zh-CN" b="1" dirty="0">
                <a:highlight>
                  <a:srgbClr val="00FF00"/>
                </a:highlight>
              </a:rPr>
              <a:t>R</a:t>
            </a:r>
            <a:r>
              <a:rPr kumimoji="1" lang="zh-CN" altLang="en-US" b="1" dirty="0">
                <a:highlight>
                  <a:srgbClr val="00FF00"/>
                </a:highlight>
              </a:rPr>
              <a:t> </a:t>
            </a:r>
            <a:r>
              <a:rPr kumimoji="1" lang="en-US" altLang="zh-CN" b="1" dirty="0">
                <a:highlight>
                  <a:srgbClr val="00FF00"/>
                </a:highlight>
              </a:rPr>
              <a:t>.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en-US" altLang="zh-CN" dirty="0"/>
              <a:t>L</a:t>
            </a:r>
            <a:r>
              <a:rPr kumimoji="1" lang="zh-CN" altLang="en-US" dirty="0"/>
              <a:t>指向最左边的下标。</a:t>
            </a:r>
            <a:r>
              <a:rPr kumimoji="1" lang="en-US" altLang="zh-CN" dirty="0"/>
              <a:t>R</a:t>
            </a:r>
            <a:r>
              <a:rPr kumimoji="1" lang="zh-CN" altLang="en-US" dirty="0"/>
              <a:t>指向最右边的下标。</a:t>
            </a:r>
            <a:endParaRPr kumimoji="1" lang="en-US" altLang="zh-CN" dirty="0"/>
          </a:p>
          <a:p>
            <a:r>
              <a:rPr kumimoji="1" lang="zh-CN" altLang="en-US" dirty="0"/>
              <a:t>每次递归：</a:t>
            </a:r>
            <a:r>
              <a:rPr kumimoji="1" lang="en-US" altLang="zh-CN" dirty="0">
                <a:highlight>
                  <a:srgbClr val="FFFF00"/>
                </a:highlight>
              </a:rPr>
              <a:t>L</a:t>
            </a:r>
            <a:r>
              <a:rPr kumimoji="1" lang="zh-CN" altLang="en-US" dirty="0">
                <a:highlight>
                  <a:srgbClr val="FFFF00"/>
                </a:highlight>
              </a:rPr>
              <a:t>向右移动，</a:t>
            </a:r>
            <a:r>
              <a:rPr kumimoji="1" lang="en-US" altLang="zh-CN" dirty="0">
                <a:highlight>
                  <a:srgbClr val="FFFF00"/>
                </a:highlight>
              </a:rPr>
              <a:t>R</a:t>
            </a:r>
            <a:r>
              <a:rPr kumimoji="1" lang="zh-CN" altLang="en-US" dirty="0">
                <a:highlight>
                  <a:srgbClr val="FFFF00"/>
                </a:highlight>
              </a:rPr>
              <a:t>向左移动</a:t>
            </a:r>
            <a:endParaRPr kumimoji="1" lang="en-US" altLang="zh-CN" dirty="0">
              <a:highlight>
                <a:srgbClr val="FFFF00"/>
              </a:highlight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55388CD-2661-E2E9-4942-514FD6F74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761003"/>
              </p:ext>
            </p:extLst>
          </p:nvPr>
        </p:nvGraphicFramePr>
        <p:xfrm>
          <a:off x="5456716" y="1781894"/>
          <a:ext cx="613453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922">
                  <a:extLst>
                    <a:ext uri="{9D8B030D-6E8A-4147-A177-3AD203B41FA5}">
                      <a16:colId xmlns:a16="http://schemas.microsoft.com/office/drawing/2014/main" val="3506981812"/>
                    </a:ext>
                  </a:extLst>
                </a:gridCol>
                <a:gridCol w="512257">
                  <a:extLst>
                    <a:ext uri="{9D8B030D-6E8A-4147-A177-3AD203B41FA5}">
                      <a16:colId xmlns:a16="http://schemas.microsoft.com/office/drawing/2014/main" val="1736918279"/>
                    </a:ext>
                  </a:extLst>
                </a:gridCol>
                <a:gridCol w="474876">
                  <a:extLst>
                    <a:ext uri="{9D8B030D-6E8A-4147-A177-3AD203B41FA5}">
                      <a16:colId xmlns:a16="http://schemas.microsoft.com/office/drawing/2014/main" val="2165025007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8562509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409809060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390815103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18335532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257505456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82312181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86719391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9453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5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下标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32227"/>
                  </a:ext>
                </a:extLst>
              </a:tr>
            </a:tbl>
          </a:graphicData>
        </a:graphic>
      </p:graphicFrame>
      <p:grpSp>
        <p:nvGrpSpPr>
          <p:cNvPr id="9" name="组合 8">
            <a:extLst>
              <a:ext uri="{FF2B5EF4-FFF2-40B4-BE49-F238E27FC236}">
                <a16:creationId xmlns:a16="http://schemas.microsoft.com/office/drawing/2014/main" id="{53CE521B-2F2A-2B5C-0064-B62720B73DFD}"/>
              </a:ext>
            </a:extLst>
          </p:cNvPr>
          <p:cNvGrpSpPr/>
          <p:nvPr/>
        </p:nvGrpSpPr>
        <p:grpSpPr>
          <a:xfrm>
            <a:off x="6108357" y="2491036"/>
            <a:ext cx="484632" cy="1096529"/>
            <a:chOff x="6096000" y="2902483"/>
            <a:chExt cx="484632" cy="1096529"/>
          </a:xfrm>
        </p:grpSpPr>
        <p:sp>
          <p:nvSpPr>
            <p:cNvPr id="5" name="右箭头 4">
              <a:extLst>
                <a:ext uri="{FF2B5EF4-FFF2-40B4-BE49-F238E27FC236}">
                  <a16:creationId xmlns:a16="http://schemas.microsoft.com/office/drawing/2014/main" id="{FBC5F8AB-1BE1-102A-2C92-7DFA0761F332}"/>
                </a:ext>
              </a:extLst>
            </p:cNvPr>
            <p:cNvSpPr/>
            <p:nvPr/>
          </p:nvSpPr>
          <p:spPr>
            <a:xfrm rot="16200000">
              <a:off x="6013309" y="2985174"/>
              <a:ext cx="650014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FD9BC977-02F1-66FC-EA04-9F89373C9222}"/>
                </a:ext>
              </a:extLst>
            </p:cNvPr>
            <p:cNvSpPr txBox="1"/>
            <p:nvPr/>
          </p:nvSpPr>
          <p:spPr>
            <a:xfrm>
              <a:off x="6226080" y="3629680"/>
              <a:ext cx="292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L</a:t>
              </a:r>
              <a:endParaRPr kumimoji="1" lang="zh-CN" altLang="en-US" dirty="0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DD3F268-8A5D-CD40-8019-BC8502E8D810}"/>
              </a:ext>
            </a:extLst>
          </p:cNvPr>
          <p:cNvGrpSpPr/>
          <p:nvPr/>
        </p:nvGrpSpPr>
        <p:grpSpPr>
          <a:xfrm>
            <a:off x="10999671" y="2476304"/>
            <a:ext cx="484632" cy="1096530"/>
            <a:chOff x="11009586" y="2902482"/>
            <a:chExt cx="484632" cy="1096530"/>
          </a:xfrm>
        </p:grpSpPr>
        <p:sp>
          <p:nvSpPr>
            <p:cNvPr id="6" name="右箭头 5">
              <a:extLst>
                <a:ext uri="{FF2B5EF4-FFF2-40B4-BE49-F238E27FC236}">
                  <a16:creationId xmlns:a16="http://schemas.microsoft.com/office/drawing/2014/main" id="{00FF96F7-72C6-833D-8239-180587DF14C0}"/>
                </a:ext>
              </a:extLst>
            </p:cNvPr>
            <p:cNvSpPr/>
            <p:nvPr/>
          </p:nvSpPr>
          <p:spPr>
            <a:xfrm rot="16200000">
              <a:off x="10926895" y="2985173"/>
              <a:ext cx="650014" cy="484632"/>
            </a:xfrm>
            <a:prstGeom prst="righ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DBBD100-0F6F-71EF-62CC-EB1BC3F9260F}"/>
                </a:ext>
              </a:extLst>
            </p:cNvPr>
            <p:cNvSpPr txBox="1"/>
            <p:nvPr/>
          </p:nvSpPr>
          <p:spPr>
            <a:xfrm>
              <a:off x="11061732" y="362968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R</a:t>
              </a:r>
              <a:endParaRPr kumimoji="1" lang="zh-CN" altLang="en-US" dirty="0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8CC62A47-BAD6-A620-532A-BDA0B7FCC67F}"/>
              </a:ext>
            </a:extLst>
          </p:cNvPr>
          <p:cNvSpPr txBox="1"/>
          <p:nvPr/>
        </p:nvSpPr>
        <p:spPr>
          <a:xfrm>
            <a:off x="720053" y="3520598"/>
            <a:ext cx="10633746" cy="138499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chemeClr val="bg1"/>
                </a:solidFill>
              </a:rPr>
              <a:t>第一步，先想</a:t>
            </a:r>
            <a:r>
              <a:rPr kumimoji="1" lang="en-US" altLang="zh-CN" sz="1400" dirty="0">
                <a:solidFill>
                  <a:srgbClr val="FF0000"/>
                </a:solidFill>
                <a:highlight>
                  <a:srgbClr val="FFFF00"/>
                </a:highlight>
              </a:rPr>
              <a:t>base</a:t>
            </a:r>
            <a:r>
              <a:rPr kumimoji="1" lang="zh-CN" altLang="en-US" sz="14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zh-CN" sz="1400" dirty="0">
                <a:solidFill>
                  <a:srgbClr val="FF0000"/>
                </a:solidFill>
                <a:highlight>
                  <a:srgbClr val="FFFF00"/>
                </a:highlight>
              </a:rPr>
              <a:t>case</a:t>
            </a:r>
            <a:r>
              <a:rPr kumimoji="1" lang="zh-CN" altLang="en-US" sz="1400" dirty="0">
                <a:solidFill>
                  <a:schemeClr val="bg1"/>
                </a:solidFill>
              </a:rPr>
              <a:t>（边界条件）</a:t>
            </a:r>
            <a:endParaRPr kumimoji="1" lang="en-US" altLang="zh-CN" sz="1400" dirty="0">
              <a:solidFill>
                <a:schemeClr val="bg1"/>
              </a:solidFill>
            </a:endParaRPr>
          </a:p>
          <a:p>
            <a:r>
              <a:rPr kumimoji="1" lang="zh-CN" altLang="en-US" sz="1400" dirty="0">
                <a:solidFill>
                  <a:schemeClr val="bg1"/>
                </a:solidFill>
              </a:rPr>
              <a:t>当</a:t>
            </a:r>
            <a:r>
              <a:rPr kumimoji="1" lang="en-US" altLang="zh-CN" sz="1400" dirty="0">
                <a:solidFill>
                  <a:schemeClr val="bg1"/>
                </a:solidFill>
              </a:rPr>
              <a:t>L</a:t>
            </a:r>
            <a:r>
              <a:rPr kumimoji="1" lang="zh-CN" altLang="en-US" sz="1400" dirty="0">
                <a:solidFill>
                  <a:schemeClr val="bg1"/>
                </a:solidFill>
              </a:rPr>
              <a:t>向右移动，</a:t>
            </a:r>
            <a:r>
              <a:rPr kumimoji="1" lang="en-US" altLang="zh-CN" sz="1400" dirty="0">
                <a:solidFill>
                  <a:schemeClr val="bg1"/>
                </a:solidFill>
              </a:rPr>
              <a:t>R</a:t>
            </a:r>
            <a:r>
              <a:rPr kumimoji="1" lang="zh-CN" altLang="en-US" sz="1400" dirty="0">
                <a:solidFill>
                  <a:schemeClr val="bg1"/>
                </a:solidFill>
              </a:rPr>
              <a:t>向左移动时，</a:t>
            </a:r>
            <a:r>
              <a:rPr kumimoji="1" lang="zh-CN" altLang="en-US" sz="1400" dirty="0">
                <a:highlight>
                  <a:srgbClr val="FFFF00"/>
                </a:highlight>
              </a:rPr>
              <a:t>最终一定会相撞</a:t>
            </a:r>
            <a:r>
              <a:rPr kumimoji="1" lang="zh-CN" altLang="en-US" sz="1400" dirty="0">
                <a:solidFill>
                  <a:schemeClr val="bg1"/>
                </a:solidFill>
              </a:rPr>
              <a:t>。如果数组长度是奇数，那么</a:t>
            </a:r>
            <a:r>
              <a:rPr kumimoji="1" lang="en-US" altLang="zh-CN" sz="1400" dirty="0">
                <a:solidFill>
                  <a:schemeClr val="bg1"/>
                </a:solidFill>
              </a:rPr>
              <a:t>L</a:t>
            </a:r>
            <a:r>
              <a:rPr kumimoji="1" lang="zh-CN" altLang="en-US" sz="1400" dirty="0">
                <a:solidFill>
                  <a:schemeClr val="bg1"/>
                </a:solidFill>
              </a:rPr>
              <a:t>和</a:t>
            </a:r>
            <a:r>
              <a:rPr kumimoji="1" lang="en-US" altLang="zh-CN" sz="1400" dirty="0">
                <a:solidFill>
                  <a:schemeClr val="bg1"/>
                </a:solidFill>
              </a:rPr>
              <a:t>R</a:t>
            </a:r>
            <a:r>
              <a:rPr kumimoji="1" lang="zh-CN" altLang="en-US" sz="1400" dirty="0">
                <a:solidFill>
                  <a:schemeClr val="bg1"/>
                </a:solidFill>
              </a:rPr>
              <a:t>最终会相等。前面讲过，一个字符例如：</a:t>
            </a:r>
            <a:r>
              <a:rPr kumimoji="1" lang="en-US" altLang="zh-CN" sz="1400" dirty="0">
                <a:solidFill>
                  <a:schemeClr val="bg1"/>
                </a:solidFill>
              </a:rPr>
              <a:t>a</a:t>
            </a:r>
            <a:r>
              <a:rPr kumimoji="1" lang="zh-CN" altLang="en-US" sz="1400" dirty="0">
                <a:solidFill>
                  <a:schemeClr val="bg1"/>
                </a:solidFill>
              </a:rPr>
              <a:t>也是回文，他的长度是</a:t>
            </a:r>
            <a:r>
              <a:rPr kumimoji="1" lang="en-US" altLang="zh-CN" sz="1400" dirty="0">
                <a:solidFill>
                  <a:schemeClr val="bg1"/>
                </a:solidFill>
              </a:rPr>
              <a:t>1</a:t>
            </a:r>
            <a:r>
              <a:rPr kumimoji="1" lang="zh-CN" altLang="en-US" sz="1400" dirty="0">
                <a:solidFill>
                  <a:schemeClr val="bg1"/>
                </a:solidFill>
              </a:rPr>
              <a:t>。</a:t>
            </a:r>
            <a:endParaRPr kumimoji="1" lang="en-US" altLang="zh-CN" sz="1400" dirty="0">
              <a:solidFill>
                <a:schemeClr val="bg1"/>
              </a:solidFill>
            </a:endParaRPr>
          </a:p>
          <a:p>
            <a:r>
              <a:rPr kumimoji="1" lang="zh-CN" altLang="en-US" sz="1400" dirty="0">
                <a:solidFill>
                  <a:schemeClr val="bg1"/>
                </a:solidFill>
              </a:rPr>
              <a:t>如果数组长度是偶数，那么</a:t>
            </a:r>
            <a:r>
              <a:rPr kumimoji="1" lang="en-US" altLang="zh-CN" sz="1400" dirty="0">
                <a:solidFill>
                  <a:schemeClr val="bg1"/>
                </a:solidFill>
              </a:rPr>
              <a:t>L</a:t>
            </a:r>
            <a:r>
              <a:rPr kumimoji="1" lang="zh-CN" altLang="en-US" sz="1400" dirty="0">
                <a:solidFill>
                  <a:schemeClr val="bg1"/>
                </a:solidFill>
              </a:rPr>
              <a:t>和</a:t>
            </a:r>
            <a:r>
              <a:rPr kumimoji="1" lang="en-US" altLang="zh-CN" sz="1400" dirty="0">
                <a:solidFill>
                  <a:schemeClr val="bg1"/>
                </a:solidFill>
              </a:rPr>
              <a:t>R</a:t>
            </a:r>
            <a:r>
              <a:rPr kumimoji="1" lang="zh-CN" altLang="en-US" sz="1400" dirty="0">
                <a:solidFill>
                  <a:schemeClr val="bg1"/>
                </a:solidFill>
              </a:rPr>
              <a:t>之间会相差</a:t>
            </a:r>
            <a:r>
              <a:rPr kumimoji="1" lang="en-US" altLang="zh-CN" sz="1400" dirty="0">
                <a:solidFill>
                  <a:schemeClr val="bg1"/>
                </a:solidFill>
              </a:rPr>
              <a:t>1</a:t>
            </a:r>
            <a:r>
              <a:rPr kumimoji="1" lang="zh-CN" altLang="en-US" sz="1400" dirty="0">
                <a:solidFill>
                  <a:schemeClr val="bg1"/>
                </a:solidFill>
              </a:rPr>
              <a:t>此时，如果两者的字符相等，例如 </a:t>
            </a:r>
            <a:r>
              <a:rPr kumimoji="1" lang="en-US" altLang="zh-CN" sz="1400" dirty="0">
                <a:solidFill>
                  <a:schemeClr val="bg1"/>
                </a:solidFill>
              </a:rPr>
              <a:t>bb</a:t>
            </a:r>
            <a:r>
              <a:rPr kumimoji="1" lang="zh-CN" altLang="en-US" sz="1400" dirty="0">
                <a:solidFill>
                  <a:schemeClr val="bg1"/>
                </a:solidFill>
              </a:rPr>
              <a:t>，则他是回文，其长度是</a:t>
            </a:r>
            <a:r>
              <a:rPr kumimoji="1" lang="en-US" altLang="zh-CN" sz="1400" dirty="0">
                <a:solidFill>
                  <a:schemeClr val="bg1"/>
                </a:solidFill>
              </a:rPr>
              <a:t>2</a:t>
            </a:r>
            <a:r>
              <a:rPr kumimoji="1" lang="zh-CN" altLang="en-US" sz="1400" dirty="0">
                <a:solidFill>
                  <a:schemeClr val="bg1"/>
                </a:solidFill>
              </a:rPr>
              <a:t>。如果两者的字符不相等，例如 </a:t>
            </a:r>
            <a:r>
              <a:rPr kumimoji="1" lang="en-US" altLang="zh-CN" sz="1400" dirty="0">
                <a:solidFill>
                  <a:schemeClr val="bg1"/>
                </a:solidFill>
              </a:rPr>
              <a:t>cd</a:t>
            </a:r>
            <a:r>
              <a:rPr kumimoji="1" lang="zh-CN" altLang="en-US" sz="1400" dirty="0">
                <a:solidFill>
                  <a:schemeClr val="bg1"/>
                </a:solidFill>
              </a:rPr>
              <a:t>，那么</a:t>
            </a:r>
            <a:r>
              <a:rPr kumimoji="1" lang="en-US" altLang="zh-CN" sz="1400" dirty="0">
                <a:solidFill>
                  <a:schemeClr val="bg1"/>
                </a:solidFill>
              </a:rPr>
              <a:t>c</a:t>
            </a:r>
            <a:r>
              <a:rPr kumimoji="1" lang="zh-CN" altLang="en-US" sz="1400" dirty="0">
                <a:solidFill>
                  <a:schemeClr val="bg1"/>
                </a:solidFill>
              </a:rPr>
              <a:t>和</a:t>
            </a:r>
            <a:r>
              <a:rPr kumimoji="1" lang="en-US" altLang="zh-CN" sz="1400" dirty="0">
                <a:solidFill>
                  <a:schemeClr val="bg1"/>
                </a:solidFill>
              </a:rPr>
              <a:t>d</a:t>
            </a:r>
            <a:r>
              <a:rPr kumimoji="1" lang="zh-CN" altLang="en-US" sz="1400" dirty="0">
                <a:solidFill>
                  <a:schemeClr val="bg1"/>
                </a:solidFill>
              </a:rPr>
              <a:t>都是单独的回文，他们的最长回文长度就是</a:t>
            </a:r>
            <a:r>
              <a:rPr kumimoji="1" lang="en-US" altLang="zh-CN" sz="1400" dirty="0">
                <a:solidFill>
                  <a:schemeClr val="bg1"/>
                </a:solidFill>
              </a:rPr>
              <a:t>1.</a:t>
            </a:r>
          </a:p>
          <a:p>
            <a:r>
              <a:rPr kumimoji="1" lang="zh-CN" altLang="en-US" sz="1400" dirty="0">
                <a:solidFill>
                  <a:schemeClr val="bg1"/>
                </a:solidFill>
              </a:rPr>
              <a:t>因此，</a:t>
            </a:r>
            <a:r>
              <a:rPr kumimoji="1" lang="en-US" altLang="zh-CN" sz="1400" dirty="0">
                <a:solidFill>
                  <a:schemeClr val="bg1"/>
                </a:solidFill>
              </a:rPr>
              <a:t>base</a:t>
            </a:r>
            <a:r>
              <a:rPr kumimoji="1" lang="zh-CN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</a:rPr>
              <a:t>case</a:t>
            </a:r>
            <a:r>
              <a:rPr kumimoji="1" lang="zh-CN" altLang="en-US" sz="1400" dirty="0">
                <a:solidFill>
                  <a:schemeClr val="bg1"/>
                </a:solidFill>
              </a:rPr>
              <a:t>要分为两种情况</a:t>
            </a:r>
            <a:endParaRPr kumimoji="1" lang="en-US" altLang="zh-CN" sz="1400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02B009A-278C-CA36-3D5A-F23CD80FBDA4}"/>
              </a:ext>
            </a:extLst>
          </p:cNvPr>
          <p:cNvSpPr txBox="1"/>
          <p:nvPr/>
        </p:nvSpPr>
        <p:spPr>
          <a:xfrm>
            <a:off x="735788" y="4905593"/>
            <a:ext cx="10633745" cy="181588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if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L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==R</a:t>
            </a:r>
          </a:p>
          <a:p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  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then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return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1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（奇数长度，相撞了。例如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‘a’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字符，其长度是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1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）</a:t>
            </a:r>
            <a:endParaRPr kumimoji="1" lang="en-US" altLang="zh-CN" sz="14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  <a:p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if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L+1==R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（偶数情况）</a:t>
            </a:r>
            <a:endParaRPr kumimoji="1" lang="en-US" altLang="zh-CN" sz="14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  <a:p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  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then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if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 err="1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charArray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[L]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==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 err="1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charArray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[R]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 （如果两者一样，表示出现了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’bb’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类似的字符，表明这种回文长度是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2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）</a:t>
            </a:r>
            <a:endParaRPr kumimoji="1" lang="en-US" altLang="zh-CN" sz="14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  <a:p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      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return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2</a:t>
            </a:r>
          </a:p>
          <a:p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  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else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endParaRPr kumimoji="1" lang="en-US" altLang="zh-CN" sz="14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  <a:p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      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return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1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 （如果没出现两者一样，表示出现了类似‘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cd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’这种字符，则表明这个回文最大的长度是</a:t>
            </a:r>
            <a:r>
              <a:rPr kumimoji="1" lang="en-US" altLang="zh-CN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1</a:t>
            </a:r>
            <a:r>
              <a:rPr kumimoji="1" lang="zh-CN" altLang="en-US" sz="14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）</a:t>
            </a:r>
          </a:p>
          <a:p>
            <a:endParaRPr kumimoji="1" lang="zh-CN" altLang="en-US" sz="1400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CCB5D0D3-B594-42D5-8DD5-E5850FF0E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84871" y="575193"/>
            <a:ext cx="4114800" cy="365125"/>
          </a:xfrm>
        </p:spPr>
        <p:txBody>
          <a:bodyPr/>
          <a:lstStyle/>
          <a:p>
            <a:r>
              <a:rPr kumimoji="1" lang="zh-CN" altLang="en-US" dirty="0"/>
              <a:t>作者：鲍丹；</a:t>
            </a:r>
            <a:r>
              <a:rPr kumimoji="1" lang="en" altLang="zh-CN" dirty="0" err="1"/>
              <a:t>gh:https</a:t>
            </a:r>
            <a:r>
              <a:rPr kumimoji="1" lang="en" altLang="zh-CN" dirty="0"/>
              <a:t>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/tain198127; email:tain198127@163.com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61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44444E-6 L 0.17839 -0.0030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19" y="-1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22222E-6 L -0.21641 -0.0030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20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7EE666-85F3-6930-CCF6-19DDD8D5A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13"/>
            <a:ext cx="10515600" cy="664388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/>
              <a:t>算法思路</a:t>
            </a:r>
            <a:r>
              <a:rPr kumimoji="1" lang="en-US" altLang="zh-CN" dirty="0"/>
              <a:t>-</a:t>
            </a:r>
            <a:r>
              <a:rPr kumimoji="1" lang="zh-CN" altLang="en-US" dirty="0"/>
              <a:t>取最大值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BE08C881-C4D2-6261-DC6D-22F6606CB3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564686"/>
              </p:ext>
            </p:extLst>
          </p:nvPr>
        </p:nvGraphicFramePr>
        <p:xfrm>
          <a:off x="616482" y="1178345"/>
          <a:ext cx="613453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922">
                  <a:extLst>
                    <a:ext uri="{9D8B030D-6E8A-4147-A177-3AD203B41FA5}">
                      <a16:colId xmlns:a16="http://schemas.microsoft.com/office/drawing/2014/main" val="3506981812"/>
                    </a:ext>
                  </a:extLst>
                </a:gridCol>
                <a:gridCol w="512257">
                  <a:extLst>
                    <a:ext uri="{9D8B030D-6E8A-4147-A177-3AD203B41FA5}">
                      <a16:colId xmlns:a16="http://schemas.microsoft.com/office/drawing/2014/main" val="1736918279"/>
                    </a:ext>
                  </a:extLst>
                </a:gridCol>
                <a:gridCol w="474876">
                  <a:extLst>
                    <a:ext uri="{9D8B030D-6E8A-4147-A177-3AD203B41FA5}">
                      <a16:colId xmlns:a16="http://schemas.microsoft.com/office/drawing/2014/main" val="2165025007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8562509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409809060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390815103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18335532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257505456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82312181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86719391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9453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5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下标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32227"/>
                  </a:ext>
                </a:extLst>
              </a:tr>
            </a:tbl>
          </a:graphicData>
        </a:graphic>
      </p:graphicFrame>
      <p:grpSp>
        <p:nvGrpSpPr>
          <p:cNvPr id="4" name="组合 3">
            <a:extLst>
              <a:ext uri="{FF2B5EF4-FFF2-40B4-BE49-F238E27FC236}">
                <a16:creationId xmlns:a16="http://schemas.microsoft.com/office/drawing/2014/main" id="{6AFF2985-CBF7-77DC-D67E-C1D25285518E}"/>
              </a:ext>
            </a:extLst>
          </p:cNvPr>
          <p:cNvGrpSpPr/>
          <p:nvPr/>
        </p:nvGrpSpPr>
        <p:grpSpPr>
          <a:xfrm>
            <a:off x="2800361" y="1998031"/>
            <a:ext cx="484632" cy="1096529"/>
            <a:chOff x="6096000" y="2902483"/>
            <a:chExt cx="484632" cy="1096529"/>
          </a:xfrm>
        </p:grpSpPr>
        <p:sp>
          <p:nvSpPr>
            <p:cNvPr id="5" name="右箭头 4">
              <a:extLst>
                <a:ext uri="{FF2B5EF4-FFF2-40B4-BE49-F238E27FC236}">
                  <a16:creationId xmlns:a16="http://schemas.microsoft.com/office/drawing/2014/main" id="{11EBBB2E-4A89-4CF1-1068-FC357C36DA3F}"/>
                </a:ext>
              </a:extLst>
            </p:cNvPr>
            <p:cNvSpPr/>
            <p:nvPr/>
          </p:nvSpPr>
          <p:spPr>
            <a:xfrm rot="16200000">
              <a:off x="6013309" y="2985174"/>
              <a:ext cx="650014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7337F0E-6E6B-09B2-C65D-EEB8F9222167}"/>
                </a:ext>
              </a:extLst>
            </p:cNvPr>
            <p:cNvSpPr txBox="1"/>
            <p:nvPr/>
          </p:nvSpPr>
          <p:spPr>
            <a:xfrm>
              <a:off x="6226080" y="3629680"/>
              <a:ext cx="292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L</a:t>
              </a:r>
              <a:endParaRPr kumimoji="1" lang="zh-CN" altLang="en-US" dirty="0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516081F-29FF-6998-BC82-400666FBFE7E}"/>
              </a:ext>
            </a:extLst>
          </p:cNvPr>
          <p:cNvGrpSpPr/>
          <p:nvPr/>
        </p:nvGrpSpPr>
        <p:grpSpPr>
          <a:xfrm>
            <a:off x="3885794" y="1955643"/>
            <a:ext cx="484632" cy="1096530"/>
            <a:chOff x="11009586" y="2902482"/>
            <a:chExt cx="484632" cy="1096530"/>
          </a:xfrm>
        </p:grpSpPr>
        <p:sp>
          <p:nvSpPr>
            <p:cNvPr id="8" name="右箭头 7">
              <a:extLst>
                <a:ext uri="{FF2B5EF4-FFF2-40B4-BE49-F238E27FC236}">
                  <a16:creationId xmlns:a16="http://schemas.microsoft.com/office/drawing/2014/main" id="{2D66038C-A354-AA7A-E2BC-5F08C7327845}"/>
                </a:ext>
              </a:extLst>
            </p:cNvPr>
            <p:cNvSpPr/>
            <p:nvPr/>
          </p:nvSpPr>
          <p:spPr>
            <a:xfrm rot="16200000">
              <a:off x="10926895" y="2985173"/>
              <a:ext cx="650014" cy="484632"/>
            </a:xfrm>
            <a:prstGeom prst="righ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D49446CB-AB36-0372-A7EB-25877ED3445D}"/>
                </a:ext>
              </a:extLst>
            </p:cNvPr>
            <p:cNvSpPr txBox="1"/>
            <p:nvPr/>
          </p:nvSpPr>
          <p:spPr>
            <a:xfrm>
              <a:off x="11061732" y="362968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R</a:t>
              </a:r>
              <a:endParaRPr kumimoji="1" lang="zh-CN" altLang="en-US" dirty="0"/>
            </a:p>
          </p:txBody>
        </p:sp>
      </p:grpSp>
      <p:graphicFrame>
        <p:nvGraphicFramePr>
          <p:cNvPr id="10" name="表格 4">
            <a:extLst>
              <a:ext uri="{FF2B5EF4-FFF2-40B4-BE49-F238E27FC236}">
                <a16:creationId xmlns:a16="http://schemas.microsoft.com/office/drawing/2014/main" id="{E1B271C5-0C00-5C79-8848-91B25096E6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490279"/>
              </p:ext>
            </p:extLst>
          </p:nvPr>
        </p:nvGraphicFramePr>
        <p:xfrm>
          <a:off x="616482" y="3180164"/>
          <a:ext cx="613453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922">
                  <a:extLst>
                    <a:ext uri="{9D8B030D-6E8A-4147-A177-3AD203B41FA5}">
                      <a16:colId xmlns:a16="http://schemas.microsoft.com/office/drawing/2014/main" val="3506981812"/>
                    </a:ext>
                  </a:extLst>
                </a:gridCol>
                <a:gridCol w="512257">
                  <a:extLst>
                    <a:ext uri="{9D8B030D-6E8A-4147-A177-3AD203B41FA5}">
                      <a16:colId xmlns:a16="http://schemas.microsoft.com/office/drawing/2014/main" val="1736918279"/>
                    </a:ext>
                  </a:extLst>
                </a:gridCol>
                <a:gridCol w="474876">
                  <a:extLst>
                    <a:ext uri="{9D8B030D-6E8A-4147-A177-3AD203B41FA5}">
                      <a16:colId xmlns:a16="http://schemas.microsoft.com/office/drawing/2014/main" val="2165025007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8562509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409809060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390815103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18335532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257505456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82312181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86719391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9453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5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下标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32227"/>
                  </a:ext>
                </a:extLst>
              </a:tr>
            </a:tbl>
          </a:graphicData>
        </a:graphic>
      </p:graphicFrame>
      <p:grpSp>
        <p:nvGrpSpPr>
          <p:cNvPr id="11" name="组合 10">
            <a:extLst>
              <a:ext uri="{FF2B5EF4-FFF2-40B4-BE49-F238E27FC236}">
                <a16:creationId xmlns:a16="http://schemas.microsoft.com/office/drawing/2014/main" id="{0E095600-8714-7BA6-C20F-373D642AC607}"/>
              </a:ext>
            </a:extLst>
          </p:cNvPr>
          <p:cNvGrpSpPr/>
          <p:nvPr/>
        </p:nvGrpSpPr>
        <p:grpSpPr>
          <a:xfrm>
            <a:off x="2909843" y="3889383"/>
            <a:ext cx="484632" cy="1096529"/>
            <a:chOff x="6096000" y="2902483"/>
            <a:chExt cx="484632" cy="1096529"/>
          </a:xfrm>
        </p:grpSpPr>
        <p:sp>
          <p:nvSpPr>
            <p:cNvPr id="12" name="右箭头 11">
              <a:extLst>
                <a:ext uri="{FF2B5EF4-FFF2-40B4-BE49-F238E27FC236}">
                  <a16:creationId xmlns:a16="http://schemas.microsoft.com/office/drawing/2014/main" id="{30D0AC03-9734-FF20-F4C2-23530FD17518}"/>
                </a:ext>
              </a:extLst>
            </p:cNvPr>
            <p:cNvSpPr/>
            <p:nvPr/>
          </p:nvSpPr>
          <p:spPr>
            <a:xfrm rot="16200000">
              <a:off x="6013309" y="2985174"/>
              <a:ext cx="650014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FCD4D8E-292F-60F6-F0A2-2E38A40DDCE7}"/>
                </a:ext>
              </a:extLst>
            </p:cNvPr>
            <p:cNvSpPr txBox="1"/>
            <p:nvPr/>
          </p:nvSpPr>
          <p:spPr>
            <a:xfrm>
              <a:off x="6226080" y="3629680"/>
              <a:ext cx="292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L</a:t>
              </a:r>
              <a:endParaRPr kumimoji="1" lang="zh-CN" altLang="en-US" dirty="0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1AF8332-9F45-25CC-EDAA-75A2D61F066C}"/>
              </a:ext>
            </a:extLst>
          </p:cNvPr>
          <p:cNvGrpSpPr/>
          <p:nvPr/>
        </p:nvGrpSpPr>
        <p:grpSpPr>
          <a:xfrm>
            <a:off x="3917342" y="3922065"/>
            <a:ext cx="484632" cy="1096530"/>
            <a:chOff x="11009586" y="2902482"/>
            <a:chExt cx="484632" cy="1096530"/>
          </a:xfrm>
        </p:grpSpPr>
        <p:sp>
          <p:nvSpPr>
            <p:cNvPr id="15" name="右箭头 14">
              <a:extLst>
                <a:ext uri="{FF2B5EF4-FFF2-40B4-BE49-F238E27FC236}">
                  <a16:creationId xmlns:a16="http://schemas.microsoft.com/office/drawing/2014/main" id="{8B442B6F-B539-E778-B595-1D96352E8AEA}"/>
                </a:ext>
              </a:extLst>
            </p:cNvPr>
            <p:cNvSpPr/>
            <p:nvPr/>
          </p:nvSpPr>
          <p:spPr>
            <a:xfrm rot="16200000">
              <a:off x="10926895" y="2985173"/>
              <a:ext cx="650014" cy="484632"/>
            </a:xfrm>
            <a:prstGeom prst="righ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BB7AC67B-E0C3-C11C-0D51-886725862659}"/>
                </a:ext>
              </a:extLst>
            </p:cNvPr>
            <p:cNvSpPr txBox="1"/>
            <p:nvPr/>
          </p:nvSpPr>
          <p:spPr>
            <a:xfrm>
              <a:off x="11061732" y="362968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R</a:t>
              </a:r>
              <a:endParaRPr kumimoji="1" lang="zh-CN" altLang="en-US" dirty="0"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7A57472D-67FB-49BE-1BA1-2020F3321606}"/>
              </a:ext>
            </a:extLst>
          </p:cNvPr>
          <p:cNvSpPr txBox="1"/>
          <p:nvPr/>
        </p:nvSpPr>
        <p:spPr>
          <a:xfrm>
            <a:off x="5631827" y="7276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情况一</a:t>
            </a:r>
          </a:p>
        </p:txBody>
      </p:sp>
      <p:graphicFrame>
        <p:nvGraphicFramePr>
          <p:cNvPr id="18" name="表格 4">
            <a:extLst>
              <a:ext uri="{FF2B5EF4-FFF2-40B4-BE49-F238E27FC236}">
                <a16:creationId xmlns:a16="http://schemas.microsoft.com/office/drawing/2014/main" id="{0093F194-B9E2-431A-4C3B-21AAB5BC9C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5473662"/>
              </p:ext>
            </p:extLst>
          </p:nvPr>
        </p:nvGraphicFramePr>
        <p:xfrm>
          <a:off x="616482" y="5095779"/>
          <a:ext cx="613453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922">
                  <a:extLst>
                    <a:ext uri="{9D8B030D-6E8A-4147-A177-3AD203B41FA5}">
                      <a16:colId xmlns:a16="http://schemas.microsoft.com/office/drawing/2014/main" val="3506981812"/>
                    </a:ext>
                  </a:extLst>
                </a:gridCol>
                <a:gridCol w="512257">
                  <a:extLst>
                    <a:ext uri="{9D8B030D-6E8A-4147-A177-3AD203B41FA5}">
                      <a16:colId xmlns:a16="http://schemas.microsoft.com/office/drawing/2014/main" val="1736918279"/>
                    </a:ext>
                  </a:extLst>
                </a:gridCol>
                <a:gridCol w="474876">
                  <a:extLst>
                    <a:ext uri="{9D8B030D-6E8A-4147-A177-3AD203B41FA5}">
                      <a16:colId xmlns:a16="http://schemas.microsoft.com/office/drawing/2014/main" val="2165025007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8562509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409809060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390815103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18335532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257505456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82312181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86719391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9453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5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下标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32227"/>
                  </a:ext>
                </a:extLst>
              </a:tr>
            </a:tbl>
          </a:graphicData>
        </a:graphic>
      </p:graphicFrame>
      <p:grpSp>
        <p:nvGrpSpPr>
          <p:cNvPr id="19" name="组合 18">
            <a:extLst>
              <a:ext uri="{FF2B5EF4-FFF2-40B4-BE49-F238E27FC236}">
                <a16:creationId xmlns:a16="http://schemas.microsoft.com/office/drawing/2014/main" id="{F724C012-B6A3-28DA-B37A-7B481433FC67}"/>
              </a:ext>
            </a:extLst>
          </p:cNvPr>
          <p:cNvGrpSpPr/>
          <p:nvPr/>
        </p:nvGrpSpPr>
        <p:grpSpPr>
          <a:xfrm>
            <a:off x="4076200" y="5860877"/>
            <a:ext cx="484632" cy="1096530"/>
            <a:chOff x="11009586" y="2902482"/>
            <a:chExt cx="484632" cy="1096530"/>
          </a:xfrm>
        </p:grpSpPr>
        <p:sp>
          <p:nvSpPr>
            <p:cNvPr id="20" name="右箭头 19">
              <a:extLst>
                <a:ext uri="{FF2B5EF4-FFF2-40B4-BE49-F238E27FC236}">
                  <a16:creationId xmlns:a16="http://schemas.microsoft.com/office/drawing/2014/main" id="{5275EA09-20E4-C722-9FBD-6A9D40668EAB}"/>
                </a:ext>
              </a:extLst>
            </p:cNvPr>
            <p:cNvSpPr/>
            <p:nvPr/>
          </p:nvSpPr>
          <p:spPr>
            <a:xfrm rot="16200000">
              <a:off x="10926895" y="2985173"/>
              <a:ext cx="650014" cy="484632"/>
            </a:xfrm>
            <a:prstGeom prst="righ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4E21321-DCE0-21A1-273A-79FF011E668D}"/>
                </a:ext>
              </a:extLst>
            </p:cNvPr>
            <p:cNvSpPr txBox="1"/>
            <p:nvPr/>
          </p:nvSpPr>
          <p:spPr>
            <a:xfrm>
              <a:off x="11061732" y="362968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R</a:t>
              </a:r>
              <a:endParaRPr kumimoji="1" lang="zh-CN" altLang="en-US" dirty="0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0DAF820-2120-BAF5-A22C-1F310E844747}"/>
              </a:ext>
            </a:extLst>
          </p:cNvPr>
          <p:cNvGrpSpPr/>
          <p:nvPr/>
        </p:nvGrpSpPr>
        <p:grpSpPr>
          <a:xfrm>
            <a:off x="2779763" y="5823808"/>
            <a:ext cx="484632" cy="1096529"/>
            <a:chOff x="6096000" y="2902483"/>
            <a:chExt cx="484632" cy="1096529"/>
          </a:xfrm>
        </p:grpSpPr>
        <p:sp>
          <p:nvSpPr>
            <p:cNvPr id="23" name="右箭头 22">
              <a:extLst>
                <a:ext uri="{FF2B5EF4-FFF2-40B4-BE49-F238E27FC236}">
                  <a16:creationId xmlns:a16="http://schemas.microsoft.com/office/drawing/2014/main" id="{4083967B-FF51-4ABD-CEF1-E48FC59B8ABD}"/>
                </a:ext>
              </a:extLst>
            </p:cNvPr>
            <p:cNvSpPr/>
            <p:nvPr/>
          </p:nvSpPr>
          <p:spPr>
            <a:xfrm rot="16200000">
              <a:off x="6013309" y="2985174"/>
              <a:ext cx="650014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72517E25-11F6-676D-132B-424327ED0427}"/>
                </a:ext>
              </a:extLst>
            </p:cNvPr>
            <p:cNvSpPr txBox="1"/>
            <p:nvPr/>
          </p:nvSpPr>
          <p:spPr>
            <a:xfrm>
              <a:off x="6226080" y="3629680"/>
              <a:ext cx="292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L</a:t>
              </a:r>
              <a:endParaRPr kumimoji="1" lang="zh-CN" altLang="en-US" dirty="0"/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684358B8-7223-EB3E-05A4-9635B3E2309E}"/>
              </a:ext>
            </a:extLst>
          </p:cNvPr>
          <p:cNvSpPr txBox="1"/>
          <p:nvPr/>
        </p:nvSpPr>
        <p:spPr>
          <a:xfrm>
            <a:off x="3361645" y="1974534"/>
            <a:ext cx="461665" cy="110222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base-case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27DA661-8122-04FF-0EFB-48234908E023}"/>
              </a:ext>
            </a:extLst>
          </p:cNvPr>
          <p:cNvSpPr txBox="1"/>
          <p:nvPr/>
        </p:nvSpPr>
        <p:spPr>
          <a:xfrm>
            <a:off x="3394475" y="3889383"/>
            <a:ext cx="461665" cy="110222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base-case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737E3FB-9FB4-950F-1308-1FAFB91DAE4F}"/>
              </a:ext>
            </a:extLst>
          </p:cNvPr>
          <p:cNvSpPr txBox="1"/>
          <p:nvPr/>
        </p:nvSpPr>
        <p:spPr>
          <a:xfrm>
            <a:off x="3434296" y="5818112"/>
            <a:ext cx="461665" cy="110222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base-case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D9FB3E5-AD9C-4C6E-31CD-1F6BF3E0A82C}"/>
              </a:ext>
            </a:extLst>
          </p:cNvPr>
          <p:cNvSpPr txBox="1"/>
          <p:nvPr/>
        </p:nvSpPr>
        <p:spPr>
          <a:xfrm>
            <a:off x="5618701" y="274683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情况二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373A1AB-058B-866E-CC3B-C3ACECB59363}"/>
              </a:ext>
            </a:extLst>
          </p:cNvPr>
          <p:cNvSpPr txBox="1"/>
          <p:nvPr/>
        </p:nvSpPr>
        <p:spPr>
          <a:xfrm>
            <a:off x="5594785" y="461658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情况三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0E56C33-E2E4-D17B-DE78-EE9569545CE9}"/>
              </a:ext>
            </a:extLst>
          </p:cNvPr>
          <p:cNvSpPr txBox="1"/>
          <p:nvPr/>
        </p:nvSpPr>
        <p:spPr>
          <a:xfrm>
            <a:off x="8457148" y="981975"/>
            <a:ext cx="3243993" cy="480131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递归思路：</a:t>
            </a:r>
            <a:endParaRPr kumimoji="1" lang="en-US" altLang="zh-CN" dirty="0"/>
          </a:p>
          <a:p>
            <a:r>
              <a:rPr kumimoji="1" lang="zh-CN" altLang="en-US" b="1" dirty="0"/>
              <a:t>在</a:t>
            </a:r>
            <a:r>
              <a:rPr kumimoji="1" lang="en-US" altLang="zh-CN" b="1" dirty="0"/>
              <a:t>base-case</a:t>
            </a:r>
            <a:r>
              <a:rPr kumimoji="1" lang="zh-CN" altLang="en-US" b="1" dirty="0"/>
              <a:t>的基础上</a:t>
            </a:r>
            <a:r>
              <a:rPr kumimoji="1" lang="zh-CN" altLang="en-US" dirty="0"/>
              <a:t>，假设最外层的</a:t>
            </a:r>
            <a:r>
              <a:rPr kumimoji="1" lang="en-US" altLang="zh-CN" dirty="0"/>
              <a:t>L</a:t>
            </a:r>
            <a:r>
              <a:rPr kumimoji="1" lang="zh-CN" altLang="en-US" dirty="0"/>
              <a:t>和</a:t>
            </a:r>
            <a:r>
              <a:rPr kumimoji="1" lang="en-US" altLang="zh-CN" dirty="0"/>
              <a:t>R</a:t>
            </a:r>
            <a:r>
              <a:rPr kumimoji="1" lang="zh-CN" altLang="en-US" dirty="0"/>
              <a:t>，分别移动，最终一定的遇到</a:t>
            </a:r>
            <a:r>
              <a:rPr kumimoji="1" lang="en-US" altLang="zh-CN" dirty="0"/>
              <a:t>base-case</a:t>
            </a:r>
            <a:r>
              <a:rPr kumimoji="1" lang="zh-CN" altLang="en-US" dirty="0"/>
              <a:t>。这里假设经过不断的移动（之前的都是在做递归），在遇到</a:t>
            </a:r>
            <a:r>
              <a:rPr kumimoji="1" lang="en-US" altLang="zh-CN" dirty="0"/>
              <a:t>base-case</a:t>
            </a:r>
            <a:r>
              <a:rPr kumimoji="1" lang="zh-CN" altLang="en-US" dirty="0"/>
              <a:t>的前一步，有</a:t>
            </a:r>
            <a:r>
              <a:rPr kumimoji="1" lang="en-US" altLang="zh-CN" dirty="0"/>
              <a:t>3</a:t>
            </a:r>
            <a:r>
              <a:rPr kumimoji="1" lang="zh-CN" altLang="en-US" dirty="0"/>
              <a:t>种移动方法：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P1:</a:t>
            </a:r>
            <a:r>
              <a:rPr kumimoji="1" lang="zh-CN" altLang="en-US" dirty="0"/>
              <a:t> </a:t>
            </a:r>
            <a:r>
              <a:rPr kumimoji="1" lang="en-US" altLang="zh-CN" dirty="0"/>
              <a:t>L</a:t>
            </a:r>
            <a:r>
              <a:rPr kumimoji="1" lang="zh-CN" altLang="en-US" dirty="0"/>
              <a:t>向右移动</a:t>
            </a:r>
            <a:r>
              <a:rPr kumimoji="1" lang="en-US" altLang="zh-CN" dirty="0"/>
              <a:t>1</a:t>
            </a:r>
            <a:r>
              <a:rPr kumimoji="1" lang="zh-CN" altLang="en-US" dirty="0"/>
              <a:t>位，</a:t>
            </a:r>
            <a:r>
              <a:rPr kumimoji="1" lang="en-US" altLang="zh-CN" dirty="0"/>
              <a:t>R</a:t>
            </a:r>
            <a:r>
              <a:rPr kumimoji="1" lang="zh-CN" altLang="en-US" dirty="0"/>
              <a:t>不动，达到</a:t>
            </a:r>
            <a:r>
              <a:rPr kumimoji="1" lang="en-US" altLang="zh-CN" dirty="0"/>
              <a:t>base-case</a:t>
            </a:r>
          </a:p>
          <a:p>
            <a:r>
              <a:rPr kumimoji="1" lang="en-US" altLang="zh-CN" dirty="0"/>
              <a:t>P2</a:t>
            </a:r>
            <a:r>
              <a:rPr kumimoji="1" lang="zh-CN" altLang="en-US" dirty="0"/>
              <a:t>：</a:t>
            </a:r>
            <a:r>
              <a:rPr kumimoji="1" lang="en-US" altLang="zh-CN" dirty="0"/>
              <a:t>L</a:t>
            </a:r>
            <a:r>
              <a:rPr kumimoji="1" lang="zh-CN" altLang="en-US" dirty="0"/>
              <a:t>不动，</a:t>
            </a:r>
            <a:r>
              <a:rPr kumimoji="1" lang="en-US" altLang="zh-CN" dirty="0"/>
              <a:t>R</a:t>
            </a:r>
            <a:r>
              <a:rPr kumimoji="1" lang="zh-CN" altLang="en-US" dirty="0"/>
              <a:t>向左移动一位，达到</a:t>
            </a:r>
            <a:r>
              <a:rPr kumimoji="1" lang="en-US" altLang="zh-CN" dirty="0"/>
              <a:t>base-case</a:t>
            </a:r>
          </a:p>
          <a:p>
            <a:r>
              <a:rPr kumimoji="1" lang="en-US" altLang="zh-CN" dirty="0"/>
              <a:t>P3</a:t>
            </a:r>
            <a:r>
              <a:rPr kumimoji="1" lang="zh-CN" altLang="en-US" dirty="0"/>
              <a:t>：</a:t>
            </a:r>
            <a:r>
              <a:rPr kumimoji="1" lang="en-US" altLang="zh-CN" dirty="0" err="1"/>
              <a:t>charArray</a:t>
            </a:r>
            <a:r>
              <a:rPr kumimoji="1" lang="en-US" altLang="zh-CN" dirty="0"/>
              <a:t>[left]</a:t>
            </a:r>
            <a:r>
              <a:rPr kumimoji="1" lang="zh-CN" altLang="en-US" dirty="0"/>
              <a:t> </a:t>
            </a:r>
            <a:r>
              <a:rPr kumimoji="1" lang="en-US" altLang="zh-CN" dirty="0"/>
              <a:t>==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charArray</a:t>
            </a:r>
            <a:r>
              <a:rPr kumimoji="1" lang="en-US" altLang="zh-CN" dirty="0"/>
              <a:t>[left]</a:t>
            </a:r>
            <a:r>
              <a:rPr kumimoji="1" lang="zh-CN" altLang="en-US" dirty="0"/>
              <a:t>的情况下，</a:t>
            </a:r>
            <a:r>
              <a:rPr kumimoji="1" lang="en-US" altLang="zh-CN" dirty="0"/>
              <a:t>L</a:t>
            </a:r>
            <a:r>
              <a:rPr kumimoji="1" lang="zh-CN" altLang="en-US" dirty="0"/>
              <a:t>向左移动，</a:t>
            </a:r>
            <a:r>
              <a:rPr kumimoji="1" lang="en-US" altLang="zh-CN" dirty="0"/>
              <a:t>R</a:t>
            </a:r>
            <a:r>
              <a:rPr kumimoji="1" lang="zh-CN" altLang="en-US" dirty="0"/>
              <a:t>向右移动。达到</a:t>
            </a:r>
            <a:r>
              <a:rPr kumimoji="1" lang="en-US" altLang="zh-CN" dirty="0"/>
              <a:t>base-case</a:t>
            </a:r>
          </a:p>
        </p:txBody>
      </p:sp>
      <p:sp>
        <p:nvSpPr>
          <p:cNvPr id="31" name="右大括号 30">
            <a:extLst>
              <a:ext uri="{FF2B5EF4-FFF2-40B4-BE49-F238E27FC236}">
                <a16:creationId xmlns:a16="http://schemas.microsoft.com/office/drawing/2014/main" id="{A2BAB037-6B13-A3FF-E03F-679306A1D632}"/>
              </a:ext>
            </a:extLst>
          </p:cNvPr>
          <p:cNvSpPr/>
          <p:nvPr/>
        </p:nvSpPr>
        <p:spPr>
          <a:xfrm>
            <a:off x="6899163" y="1408636"/>
            <a:ext cx="461664" cy="4409475"/>
          </a:xfrm>
          <a:prstGeom prst="rightBrac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D1F7E18-E1E8-C47D-8C4E-B4C00C6685F0}"/>
              </a:ext>
            </a:extLst>
          </p:cNvPr>
          <p:cNvSpPr txBox="1"/>
          <p:nvPr/>
        </p:nvSpPr>
        <p:spPr>
          <a:xfrm>
            <a:off x="7375108" y="3421258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取</a:t>
            </a:r>
            <a:r>
              <a:rPr kumimoji="1" lang="en-US" altLang="zh-CN" dirty="0"/>
              <a:t>max</a:t>
            </a:r>
            <a:endParaRPr kumimoji="1" lang="zh-CN" altLang="en-US" dirty="0"/>
          </a:p>
        </p:txBody>
      </p:sp>
      <p:sp>
        <p:nvSpPr>
          <p:cNvPr id="33" name="页脚占位符 32">
            <a:extLst>
              <a:ext uri="{FF2B5EF4-FFF2-40B4-BE49-F238E27FC236}">
                <a16:creationId xmlns:a16="http://schemas.microsoft.com/office/drawing/2014/main" id="{EC039945-9342-3C27-113E-9E6512494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536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L 0.05182 -0.0027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85185E-6 L -0.0487 0.0023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35" y="11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-0.0487 0.0023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35" y="11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82 0.01134 L 0.04948 0.0113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487ED3-7F07-AECE-8FE4-9855262E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58679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/>
              <a:t>算法思路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情况三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D4263EF-5A87-601B-8EF1-996A9B036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399025"/>
              </p:ext>
            </p:extLst>
          </p:nvPr>
        </p:nvGraphicFramePr>
        <p:xfrm>
          <a:off x="838200" y="1511295"/>
          <a:ext cx="613453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922">
                  <a:extLst>
                    <a:ext uri="{9D8B030D-6E8A-4147-A177-3AD203B41FA5}">
                      <a16:colId xmlns:a16="http://schemas.microsoft.com/office/drawing/2014/main" val="3506981812"/>
                    </a:ext>
                  </a:extLst>
                </a:gridCol>
                <a:gridCol w="512257">
                  <a:extLst>
                    <a:ext uri="{9D8B030D-6E8A-4147-A177-3AD203B41FA5}">
                      <a16:colId xmlns:a16="http://schemas.microsoft.com/office/drawing/2014/main" val="1736918279"/>
                    </a:ext>
                  </a:extLst>
                </a:gridCol>
                <a:gridCol w="474876">
                  <a:extLst>
                    <a:ext uri="{9D8B030D-6E8A-4147-A177-3AD203B41FA5}">
                      <a16:colId xmlns:a16="http://schemas.microsoft.com/office/drawing/2014/main" val="2165025007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8562509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409809060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390815103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18335532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257505456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82312181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86719391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9453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5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下标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32227"/>
                  </a:ext>
                </a:extLst>
              </a:tr>
            </a:tbl>
          </a:graphicData>
        </a:graphic>
      </p:graphicFrame>
      <p:grpSp>
        <p:nvGrpSpPr>
          <p:cNvPr id="5" name="组合 4">
            <a:extLst>
              <a:ext uri="{FF2B5EF4-FFF2-40B4-BE49-F238E27FC236}">
                <a16:creationId xmlns:a16="http://schemas.microsoft.com/office/drawing/2014/main" id="{A553C3F5-496B-6F70-FB01-7129D10B79FA}"/>
              </a:ext>
            </a:extLst>
          </p:cNvPr>
          <p:cNvGrpSpPr/>
          <p:nvPr/>
        </p:nvGrpSpPr>
        <p:grpSpPr>
          <a:xfrm>
            <a:off x="2477824" y="2252975"/>
            <a:ext cx="484632" cy="1096529"/>
            <a:chOff x="6096000" y="2902483"/>
            <a:chExt cx="484632" cy="1096529"/>
          </a:xfrm>
        </p:grpSpPr>
        <p:sp>
          <p:nvSpPr>
            <p:cNvPr id="6" name="右箭头 5">
              <a:extLst>
                <a:ext uri="{FF2B5EF4-FFF2-40B4-BE49-F238E27FC236}">
                  <a16:creationId xmlns:a16="http://schemas.microsoft.com/office/drawing/2014/main" id="{C5AF77F1-9142-6489-8D82-AFF8637A9BCB}"/>
                </a:ext>
              </a:extLst>
            </p:cNvPr>
            <p:cNvSpPr/>
            <p:nvPr/>
          </p:nvSpPr>
          <p:spPr>
            <a:xfrm rot="16200000">
              <a:off x="6013309" y="2985174"/>
              <a:ext cx="650014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6F7AE80-1973-9169-202D-4D6E9D1DF090}"/>
                </a:ext>
              </a:extLst>
            </p:cNvPr>
            <p:cNvSpPr txBox="1"/>
            <p:nvPr/>
          </p:nvSpPr>
          <p:spPr>
            <a:xfrm>
              <a:off x="6226080" y="3629680"/>
              <a:ext cx="292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L</a:t>
              </a:r>
              <a:endParaRPr kumimoji="1" lang="zh-CN" altLang="en-US" dirty="0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2385D88B-79A8-6065-8E0F-96A1B9659656}"/>
              </a:ext>
            </a:extLst>
          </p:cNvPr>
          <p:cNvGrpSpPr/>
          <p:nvPr/>
        </p:nvGrpSpPr>
        <p:grpSpPr>
          <a:xfrm>
            <a:off x="4750064" y="2252975"/>
            <a:ext cx="484632" cy="1096530"/>
            <a:chOff x="11009586" y="2902482"/>
            <a:chExt cx="484632" cy="1096530"/>
          </a:xfrm>
        </p:grpSpPr>
        <p:sp>
          <p:nvSpPr>
            <p:cNvPr id="9" name="右箭头 8">
              <a:extLst>
                <a:ext uri="{FF2B5EF4-FFF2-40B4-BE49-F238E27FC236}">
                  <a16:creationId xmlns:a16="http://schemas.microsoft.com/office/drawing/2014/main" id="{E3B30D24-D9EB-9D70-8BE8-3028DE551019}"/>
                </a:ext>
              </a:extLst>
            </p:cNvPr>
            <p:cNvSpPr/>
            <p:nvPr/>
          </p:nvSpPr>
          <p:spPr>
            <a:xfrm rot="16200000">
              <a:off x="10926895" y="2985173"/>
              <a:ext cx="650014" cy="484632"/>
            </a:xfrm>
            <a:prstGeom prst="rightArrow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453FEA5-02BB-EE3B-2A24-5BEEDBCB77ED}"/>
                </a:ext>
              </a:extLst>
            </p:cNvPr>
            <p:cNvSpPr txBox="1"/>
            <p:nvPr/>
          </p:nvSpPr>
          <p:spPr>
            <a:xfrm>
              <a:off x="11061732" y="362968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R</a:t>
              </a:r>
              <a:endParaRPr kumimoji="1" lang="zh-CN" altLang="en-US" dirty="0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43D5CE44-8168-9620-FEA4-9D520A1ADB31}"/>
              </a:ext>
            </a:extLst>
          </p:cNvPr>
          <p:cNvSpPr txBox="1"/>
          <p:nvPr/>
        </p:nvSpPr>
        <p:spPr>
          <a:xfrm>
            <a:off x="3583363" y="2307484"/>
            <a:ext cx="461665" cy="110222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base-case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0633D61-36D4-0D10-8DE6-B0F695C0E155}"/>
              </a:ext>
            </a:extLst>
          </p:cNvPr>
          <p:cNvSpPr txBox="1"/>
          <p:nvPr/>
        </p:nvSpPr>
        <p:spPr>
          <a:xfrm>
            <a:off x="1025611" y="3855308"/>
            <a:ext cx="108121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情况三中，如果</a:t>
            </a:r>
            <a:r>
              <a:rPr kumimoji="1" lang="en-US" altLang="zh-CN" dirty="0" err="1"/>
              <a:t>charArray</a:t>
            </a:r>
            <a:r>
              <a:rPr kumimoji="1" lang="en-US" altLang="zh-CN" dirty="0"/>
              <a:t>[L]</a:t>
            </a:r>
            <a:r>
              <a:rPr kumimoji="1" lang="zh-CN" altLang="en-US" dirty="0"/>
              <a:t> </a:t>
            </a:r>
            <a:r>
              <a:rPr kumimoji="1" lang="en-US" altLang="zh-CN" dirty="0"/>
              <a:t>==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charArray</a:t>
            </a:r>
            <a:r>
              <a:rPr kumimoji="1" lang="en-US" altLang="zh-CN" dirty="0"/>
              <a:t>[R]</a:t>
            </a:r>
            <a:r>
              <a:rPr kumimoji="1" lang="zh-CN" altLang="en-US" dirty="0"/>
              <a:t>，说明这两个位置形成了回文。对于相同的两个字符，其回文长度为</a:t>
            </a:r>
            <a:r>
              <a:rPr kumimoji="1" lang="en-US" altLang="zh-CN" dirty="0"/>
              <a:t>2.</a:t>
            </a:r>
            <a:r>
              <a:rPr kumimoji="1" lang="zh-CN" altLang="en-US" dirty="0"/>
              <a:t>因此此时需要进行的计算是</a:t>
            </a:r>
            <a:endParaRPr kumimoji="1" lang="en-US" altLang="zh-CN" dirty="0"/>
          </a:p>
          <a:p>
            <a:r>
              <a:rPr kumimoji="1" lang="en-US" altLang="zh-CN" dirty="0" err="1"/>
              <a:t>val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2+LPS(</a:t>
            </a:r>
            <a:r>
              <a:rPr kumimoji="1" lang="en-US" altLang="zh-CN" dirty="0" err="1"/>
              <a:t>charArray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L+1,R-1)</a:t>
            </a:r>
          </a:p>
          <a:p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424B6A3-2C1B-FE82-C2AC-882179564813}"/>
              </a:ext>
            </a:extLst>
          </p:cNvPr>
          <p:cNvSpPr txBox="1"/>
          <p:nvPr/>
        </p:nvSpPr>
        <p:spPr>
          <a:xfrm>
            <a:off x="3905467" y="2633360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+2</a:t>
            </a:r>
            <a:endParaRPr kumimoji="1"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02B97A2-9B92-7BB8-BD0E-162E51890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CN" altLang="en-US"/>
              <a:t>作者：鲍丹；</a:t>
            </a:r>
            <a:r>
              <a:rPr kumimoji="1" lang="en" altLang="zh-CN"/>
              <a:t>gh:https://github.com/tain198127; email:tain198127@163.com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545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0.05182 -0.0027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3.33333E-6 L -0.03972 -0.0011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92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矩形 111">
            <a:extLst>
              <a:ext uri="{FF2B5EF4-FFF2-40B4-BE49-F238E27FC236}">
                <a16:creationId xmlns:a16="http://schemas.microsoft.com/office/drawing/2014/main" id="{36E24DD3-B4BF-718E-A445-B9DADB08E37C}"/>
              </a:ext>
            </a:extLst>
          </p:cNvPr>
          <p:cNvSpPr/>
          <p:nvPr/>
        </p:nvSpPr>
        <p:spPr>
          <a:xfrm>
            <a:off x="0" y="5503100"/>
            <a:ext cx="11862479" cy="119284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F018FB8A-ADAA-4077-E04B-5C423FD2DAFF}"/>
              </a:ext>
            </a:extLst>
          </p:cNvPr>
          <p:cNvSpPr txBox="1"/>
          <p:nvPr/>
        </p:nvSpPr>
        <p:spPr>
          <a:xfrm>
            <a:off x="3147307" y="5703055"/>
            <a:ext cx="4143902" cy="30777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max</a:t>
            </a:r>
            <a:endParaRPr kumimoji="1" lang="zh-CN" altLang="en-US" sz="1400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9DA174C-847A-9000-1EC4-72F4F1D41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66119"/>
          </a:xfrm>
        </p:spPr>
        <p:txBody>
          <a:bodyPr/>
          <a:lstStyle/>
          <a:p>
            <a:r>
              <a:rPr kumimoji="1" lang="zh-CN" altLang="en-US" dirty="0"/>
              <a:t>算法思路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整体流程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0F175184-3AE3-56D9-1C78-B7EE3FA118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764162"/>
              </p:ext>
            </p:extLst>
          </p:nvPr>
        </p:nvGraphicFramePr>
        <p:xfrm>
          <a:off x="3147307" y="667617"/>
          <a:ext cx="6134535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922">
                  <a:extLst>
                    <a:ext uri="{9D8B030D-6E8A-4147-A177-3AD203B41FA5}">
                      <a16:colId xmlns:a16="http://schemas.microsoft.com/office/drawing/2014/main" val="3506981812"/>
                    </a:ext>
                  </a:extLst>
                </a:gridCol>
                <a:gridCol w="512257">
                  <a:extLst>
                    <a:ext uri="{9D8B030D-6E8A-4147-A177-3AD203B41FA5}">
                      <a16:colId xmlns:a16="http://schemas.microsoft.com/office/drawing/2014/main" val="1736918279"/>
                    </a:ext>
                  </a:extLst>
                </a:gridCol>
                <a:gridCol w="474876">
                  <a:extLst>
                    <a:ext uri="{9D8B030D-6E8A-4147-A177-3AD203B41FA5}">
                      <a16:colId xmlns:a16="http://schemas.microsoft.com/office/drawing/2014/main" val="2165025007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8562509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409809060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390815103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18335532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2575054564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823121819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3886719391"/>
                    </a:ext>
                  </a:extLst>
                </a:gridCol>
                <a:gridCol w="557685">
                  <a:extLst>
                    <a:ext uri="{9D8B030D-6E8A-4147-A177-3AD203B41FA5}">
                      <a16:colId xmlns:a16="http://schemas.microsoft.com/office/drawing/2014/main" val="129453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值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5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下标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32227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841E956B-B91E-B66F-A364-EBB072E58115}"/>
              </a:ext>
            </a:extLst>
          </p:cNvPr>
          <p:cNvSpPr txBox="1"/>
          <p:nvPr/>
        </p:nvSpPr>
        <p:spPr>
          <a:xfrm>
            <a:off x="1809770" y="2915473"/>
            <a:ext cx="2675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MAX(LPS(2,9), LPS(1,8), LPS(2,8))</a:t>
            </a:r>
            <a:endParaRPr kumimoji="1" lang="zh-CN" altLang="en-US" sz="1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D9A9267-4737-3C7C-CB1B-98967959F712}"/>
              </a:ext>
            </a:extLst>
          </p:cNvPr>
          <p:cNvSpPr txBox="1"/>
          <p:nvPr/>
        </p:nvSpPr>
        <p:spPr>
          <a:xfrm>
            <a:off x="4758134" y="2915473"/>
            <a:ext cx="2675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MAX(LPS(1,8), LPS(0,7), LPS(1,7))</a:t>
            </a:r>
            <a:endParaRPr kumimoji="1"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74342B-85B2-A696-3D08-D29A659B6F09}"/>
              </a:ext>
            </a:extLst>
          </p:cNvPr>
          <p:cNvSpPr txBox="1"/>
          <p:nvPr/>
        </p:nvSpPr>
        <p:spPr>
          <a:xfrm>
            <a:off x="7624306" y="2908002"/>
            <a:ext cx="2675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MAX(LPS(2,8), LPS(1,7), LPS(2,7))</a:t>
            </a:r>
            <a:endParaRPr kumimoji="1" lang="zh-CN" altLang="en-US" sz="1400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2780FB1-5CAE-C6B2-267B-DDF8C9D03AC9}"/>
              </a:ext>
            </a:extLst>
          </p:cNvPr>
          <p:cNvGrpSpPr/>
          <p:nvPr/>
        </p:nvGrpSpPr>
        <p:grpSpPr>
          <a:xfrm>
            <a:off x="4527165" y="1375395"/>
            <a:ext cx="2964671" cy="936017"/>
            <a:chOff x="4395362" y="1412151"/>
            <a:chExt cx="2964671" cy="936017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64CD18A-DA28-26A1-201A-8D7D53BB8F41}"/>
                </a:ext>
              </a:extLst>
            </p:cNvPr>
            <p:cNvSpPr txBox="1"/>
            <p:nvPr/>
          </p:nvSpPr>
          <p:spPr>
            <a:xfrm>
              <a:off x="4395362" y="2036694"/>
              <a:ext cx="2964671" cy="307777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/>
                <a:t>max</a:t>
              </a:r>
              <a:endParaRPr kumimoji="1" lang="zh-CN" altLang="en-US" sz="1400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26E2F74-C69D-45C4-F25A-9AEB6A76D3B8}"/>
                </a:ext>
              </a:extLst>
            </p:cNvPr>
            <p:cNvSpPr txBox="1"/>
            <p:nvPr/>
          </p:nvSpPr>
          <p:spPr>
            <a:xfrm>
              <a:off x="5565713" y="1412151"/>
              <a:ext cx="7954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/>
                <a:t>LPS(0,9)</a:t>
              </a:r>
              <a:endParaRPr kumimoji="1" lang="zh-CN" altLang="en-US" sz="1400" dirty="0"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F30AB583-8261-127C-A21F-372F8C699DA9}"/>
                </a:ext>
              </a:extLst>
            </p:cNvPr>
            <p:cNvGrpSpPr/>
            <p:nvPr/>
          </p:nvGrpSpPr>
          <p:grpSpPr>
            <a:xfrm>
              <a:off x="4817123" y="2040391"/>
              <a:ext cx="2342283" cy="307777"/>
              <a:chOff x="4817123" y="2040391"/>
              <a:chExt cx="2342283" cy="307777"/>
            </a:xfrm>
          </p:grpSpPr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EFE927A7-DEA3-1960-6F35-FB0D8D5B0C35}"/>
                  </a:ext>
                </a:extLst>
              </p:cNvPr>
              <p:cNvSpPr txBox="1"/>
              <p:nvPr/>
            </p:nvSpPr>
            <p:spPr>
              <a:xfrm>
                <a:off x="4817123" y="2040391"/>
                <a:ext cx="7954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dirty="0"/>
                  <a:t>LPS(1,9)</a:t>
                </a:r>
                <a:endParaRPr kumimoji="1" lang="zh-CN" altLang="en-US" sz="1400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D1B4B4A-324C-679A-9AD2-1B5FB8ADCE0B}"/>
                  </a:ext>
                </a:extLst>
              </p:cNvPr>
              <p:cNvSpPr txBox="1"/>
              <p:nvPr/>
            </p:nvSpPr>
            <p:spPr>
              <a:xfrm>
                <a:off x="5565713" y="2040391"/>
                <a:ext cx="7954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dirty="0"/>
                  <a:t>LPS(0,8)</a:t>
                </a:r>
                <a:endParaRPr kumimoji="1" lang="zh-CN" altLang="en-US" sz="1400" dirty="0"/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5C7D3176-CF20-14F5-3652-840E670097DD}"/>
                  </a:ext>
                </a:extLst>
              </p:cNvPr>
              <p:cNvSpPr txBox="1"/>
              <p:nvPr/>
            </p:nvSpPr>
            <p:spPr>
              <a:xfrm>
                <a:off x="6314303" y="2040391"/>
                <a:ext cx="8451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dirty="0"/>
                  <a:t> LPS(1,8)</a:t>
                </a:r>
                <a:endParaRPr kumimoji="1" lang="zh-CN" altLang="en-US" sz="1400" dirty="0"/>
              </a:p>
            </p:txBody>
          </p:sp>
        </p:grpSp>
      </p:grp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8CC812B4-9608-54A5-2F2D-66075849D516}"/>
              </a:ext>
            </a:extLst>
          </p:cNvPr>
          <p:cNvCxnSpPr>
            <a:stCxn id="7" idx="2"/>
            <a:endCxn id="11" idx="0"/>
          </p:cNvCxnSpPr>
          <p:nvPr/>
        </p:nvCxnSpPr>
        <p:spPr>
          <a:xfrm flipH="1">
            <a:off x="3147636" y="2311412"/>
            <a:ext cx="2198996" cy="604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9BB60FDC-8038-CF16-D57A-222440461AB0}"/>
              </a:ext>
            </a:extLst>
          </p:cNvPr>
          <p:cNvCxnSpPr>
            <a:stCxn id="14" idx="2"/>
            <a:endCxn id="12" idx="0"/>
          </p:cNvCxnSpPr>
          <p:nvPr/>
        </p:nvCxnSpPr>
        <p:spPr>
          <a:xfrm>
            <a:off x="6095222" y="2311412"/>
            <a:ext cx="778" cy="604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3DC2C228-E6F5-7711-184A-41690EA1320E}"/>
              </a:ext>
            </a:extLst>
          </p:cNvPr>
          <p:cNvCxnSpPr>
            <a:stCxn id="15" idx="2"/>
            <a:endCxn id="13" idx="0"/>
          </p:cNvCxnSpPr>
          <p:nvPr/>
        </p:nvCxnSpPr>
        <p:spPr>
          <a:xfrm>
            <a:off x="6868658" y="2311412"/>
            <a:ext cx="2093514" cy="596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0BE13693-787E-FC1A-D82B-66AFEC542A81}"/>
              </a:ext>
            </a:extLst>
          </p:cNvPr>
          <p:cNvSpPr txBox="1"/>
          <p:nvPr/>
        </p:nvSpPr>
        <p:spPr>
          <a:xfrm>
            <a:off x="655145" y="3628574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56D3539-8519-DB42-E8C9-5526D90D44AB}"/>
              </a:ext>
            </a:extLst>
          </p:cNvPr>
          <p:cNvSpPr txBox="1"/>
          <p:nvPr/>
        </p:nvSpPr>
        <p:spPr>
          <a:xfrm>
            <a:off x="1389641" y="3628573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8A91F84-E5B6-6BA3-C3D9-03ADD677E46F}"/>
              </a:ext>
            </a:extLst>
          </p:cNvPr>
          <p:cNvSpPr txBox="1"/>
          <p:nvPr/>
        </p:nvSpPr>
        <p:spPr>
          <a:xfrm>
            <a:off x="2124137" y="3628573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80D1BB3E-06F1-481C-6004-D2BE36F70610}"/>
              </a:ext>
            </a:extLst>
          </p:cNvPr>
          <p:cNvCxnSpPr>
            <a:endCxn id="25" idx="0"/>
          </p:cNvCxnSpPr>
          <p:nvPr/>
        </p:nvCxnSpPr>
        <p:spPr>
          <a:xfrm flipH="1">
            <a:off x="1022393" y="3126259"/>
            <a:ext cx="1424245" cy="502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C9E1961C-5E05-CCFC-5152-219BD8C2EB90}"/>
              </a:ext>
            </a:extLst>
          </p:cNvPr>
          <p:cNvCxnSpPr>
            <a:endCxn id="26" idx="0"/>
          </p:cNvCxnSpPr>
          <p:nvPr/>
        </p:nvCxnSpPr>
        <p:spPr>
          <a:xfrm flipH="1">
            <a:off x="1756889" y="3174754"/>
            <a:ext cx="739176" cy="453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7BCEBEF9-FE98-029D-0E74-A08AE5CDEAFD}"/>
              </a:ext>
            </a:extLst>
          </p:cNvPr>
          <p:cNvCxnSpPr>
            <a:endCxn id="27" idx="0"/>
          </p:cNvCxnSpPr>
          <p:nvPr/>
        </p:nvCxnSpPr>
        <p:spPr>
          <a:xfrm flipH="1">
            <a:off x="2491385" y="3150229"/>
            <a:ext cx="92880" cy="478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B214AABB-7F88-9983-86FF-430E77C887B7}"/>
              </a:ext>
            </a:extLst>
          </p:cNvPr>
          <p:cNvSpPr txBox="1"/>
          <p:nvPr/>
        </p:nvSpPr>
        <p:spPr>
          <a:xfrm>
            <a:off x="2833920" y="3634176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B291CB7-FA78-9E1C-2767-80D96B4C1836}"/>
              </a:ext>
            </a:extLst>
          </p:cNvPr>
          <p:cNvSpPr txBox="1"/>
          <p:nvPr/>
        </p:nvSpPr>
        <p:spPr>
          <a:xfrm>
            <a:off x="3568416" y="3634175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C705148-9360-19E7-667E-C0BBD21E35BB}"/>
              </a:ext>
            </a:extLst>
          </p:cNvPr>
          <p:cNvSpPr txBox="1"/>
          <p:nvPr/>
        </p:nvSpPr>
        <p:spPr>
          <a:xfrm>
            <a:off x="4302912" y="3634175"/>
            <a:ext cx="734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max(…)</a:t>
            </a:r>
            <a:endParaRPr kumimoji="1" lang="zh-CN" altLang="en-US" sz="1400" dirty="0"/>
          </a:p>
        </p:txBody>
      </p: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99385029-4EE4-F143-657C-F40D4DFA2FE5}"/>
              </a:ext>
            </a:extLst>
          </p:cNvPr>
          <p:cNvCxnSpPr>
            <a:endCxn id="34" idx="0"/>
          </p:cNvCxnSpPr>
          <p:nvPr/>
        </p:nvCxnSpPr>
        <p:spPr>
          <a:xfrm flipH="1">
            <a:off x="3201168" y="3126259"/>
            <a:ext cx="61016" cy="507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325243B7-B957-93AF-633C-EA7BF525F11E}"/>
              </a:ext>
            </a:extLst>
          </p:cNvPr>
          <p:cNvCxnSpPr>
            <a:endCxn id="35" idx="0"/>
          </p:cNvCxnSpPr>
          <p:nvPr/>
        </p:nvCxnSpPr>
        <p:spPr>
          <a:xfrm>
            <a:off x="3318761" y="3150229"/>
            <a:ext cx="616903" cy="483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9AC9E5F6-C81D-8282-D7DA-F49FCE2E79BA}"/>
              </a:ext>
            </a:extLst>
          </p:cNvPr>
          <p:cNvCxnSpPr>
            <a:endCxn id="36" idx="0"/>
          </p:cNvCxnSpPr>
          <p:nvPr/>
        </p:nvCxnSpPr>
        <p:spPr>
          <a:xfrm>
            <a:off x="3315065" y="3150229"/>
            <a:ext cx="1355095" cy="483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2CA0BB3F-5E0E-DD84-CF7A-F9FE524DB74B}"/>
              </a:ext>
            </a:extLst>
          </p:cNvPr>
          <p:cNvSpPr txBox="1"/>
          <p:nvPr/>
        </p:nvSpPr>
        <p:spPr>
          <a:xfrm>
            <a:off x="5136734" y="3628572"/>
            <a:ext cx="5415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……………………………………………………………………………………………………………</a:t>
            </a:r>
            <a:endParaRPr kumimoji="1" lang="zh-CN" altLang="en-US" sz="1400" dirty="0"/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B93D4607-BE2C-6B6F-3761-11506BB91162}"/>
              </a:ext>
            </a:extLst>
          </p:cNvPr>
          <p:cNvCxnSpPr>
            <a:cxnSpLocks/>
          </p:cNvCxnSpPr>
          <p:nvPr/>
        </p:nvCxnSpPr>
        <p:spPr>
          <a:xfrm flipH="1">
            <a:off x="5379943" y="3230721"/>
            <a:ext cx="8402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8693D6A3-0534-823E-5E67-995A31FDA460}"/>
              </a:ext>
            </a:extLst>
          </p:cNvPr>
          <p:cNvCxnSpPr/>
          <p:nvPr/>
        </p:nvCxnSpPr>
        <p:spPr>
          <a:xfrm>
            <a:off x="5503982" y="3174754"/>
            <a:ext cx="105986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2D644BCD-E025-1EDA-FC58-E870025FFE96}"/>
              </a:ext>
            </a:extLst>
          </p:cNvPr>
          <p:cNvCxnSpPr/>
          <p:nvPr/>
        </p:nvCxnSpPr>
        <p:spPr>
          <a:xfrm>
            <a:off x="5503982" y="3174754"/>
            <a:ext cx="328407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00E40BEA-8205-A0A3-8FAB-578E9259E1C6}"/>
              </a:ext>
            </a:extLst>
          </p:cNvPr>
          <p:cNvCxnSpPr/>
          <p:nvPr/>
        </p:nvCxnSpPr>
        <p:spPr>
          <a:xfrm flipH="1">
            <a:off x="5980670" y="3174754"/>
            <a:ext cx="296562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15002E25-31E7-E943-79A6-7DF5997AD917}"/>
              </a:ext>
            </a:extLst>
          </p:cNvPr>
          <p:cNvCxnSpPr/>
          <p:nvPr/>
        </p:nvCxnSpPr>
        <p:spPr>
          <a:xfrm>
            <a:off x="6359613" y="3223250"/>
            <a:ext cx="0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F2F5519A-2C6F-3BDE-B0C0-D20B689BB63C}"/>
              </a:ext>
            </a:extLst>
          </p:cNvPr>
          <p:cNvCxnSpPr/>
          <p:nvPr/>
        </p:nvCxnSpPr>
        <p:spPr>
          <a:xfrm>
            <a:off x="6446106" y="3230721"/>
            <a:ext cx="32539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937DF2B3-3791-B057-EE7A-A6DBF648A9BF}"/>
              </a:ext>
            </a:extLst>
          </p:cNvPr>
          <p:cNvCxnSpPr/>
          <p:nvPr/>
        </p:nvCxnSpPr>
        <p:spPr>
          <a:xfrm flipH="1">
            <a:off x="6868658" y="3223250"/>
            <a:ext cx="199407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B2F606C1-2DBA-7B45-3D7D-24CADB7E63E7}"/>
              </a:ext>
            </a:extLst>
          </p:cNvPr>
          <p:cNvCxnSpPr/>
          <p:nvPr/>
        </p:nvCxnSpPr>
        <p:spPr>
          <a:xfrm>
            <a:off x="7068065" y="3215779"/>
            <a:ext cx="0" cy="412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8F74D3C2-D409-347C-2373-25143BD3D7D1}"/>
              </a:ext>
            </a:extLst>
          </p:cNvPr>
          <p:cNvCxnSpPr/>
          <p:nvPr/>
        </p:nvCxnSpPr>
        <p:spPr>
          <a:xfrm>
            <a:off x="7068065" y="3230721"/>
            <a:ext cx="365801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22018D2C-7E30-E887-AB36-6353F8FBAFF2}"/>
              </a:ext>
            </a:extLst>
          </p:cNvPr>
          <p:cNvCxnSpPr>
            <a:cxnSpLocks/>
          </p:cNvCxnSpPr>
          <p:nvPr/>
        </p:nvCxnSpPr>
        <p:spPr>
          <a:xfrm flipH="1">
            <a:off x="8209767" y="3215779"/>
            <a:ext cx="8402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FD40F223-20CD-685E-2666-5FACB4710B54}"/>
              </a:ext>
            </a:extLst>
          </p:cNvPr>
          <p:cNvCxnSpPr/>
          <p:nvPr/>
        </p:nvCxnSpPr>
        <p:spPr>
          <a:xfrm>
            <a:off x="8333806" y="3159812"/>
            <a:ext cx="105986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F381407C-3332-F00A-B412-AB59DF118399}"/>
              </a:ext>
            </a:extLst>
          </p:cNvPr>
          <p:cNvCxnSpPr/>
          <p:nvPr/>
        </p:nvCxnSpPr>
        <p:spPr>
          <a:xfrm>
            <a:off x="8333806" y="3159812"/>
            <a:ext cx="328407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085FCD37-EF5A-3CA2-500B-520A9A75EC5D}"/>
              </a:ext>
            </a:extLst>
          </p:cNvPr>
          <p:cNvCxnSpPr/>
          <p:nvPr/>
        </p:nvCxnSpPr>
        <p:spPr>
          <a:xfrm flipH="1">
            <a:off x="8810494" y="3159812"/>
            <a:ext cx="296562" cy="607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2B601A0C-D9A7-05CE-403B-159772471A15}"/>
              </a:ext>
            </a:extLst>
          </p:cNvPr>
          <p:cNvCxnSpPr/>
          <p:nvPr/>
        </p:nvCxnSpPr>
        <p:spPr>
          <a:xfrm>
            <a:off x="9189437" y="3208308"/>
            <a:ext cx="0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E3003778-31A7-9918-609D-81C15B14992B}"/>
              </a:ext>
            </a:extLst>
          </p:cNvPr>
          <p:cNvCxnSpPr/>
          <p:nvPr/>
        </p:nvCxnSpPr>
        <p:spPr>
          <a:xfrm>
            <a:off x="9275930" y="3215779"/>
            <a:ext cx="325397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9954FA77-03A9-AF29-1054-D769528A075E}"/>
              </a:ext>
            </a:extLst>
          </p:cNvPr>
          <p:cNvCxnSpPr/>
          <p:nvPr/>
        </p:nvCxnSpPr>
        <p:spPr>
          <a:xfrm flipH="1">
            <a:off x="9698482" y="3208308"/>
            <a:ext cx="199407" cy="559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74353DB5-0BC3-754B-CDBB-12922716790D}"/>
              </a:ext>
            </a:extLst>
          </p:cNvPr>
          <p:cNvCxnSpPr/>
          <p:nvPr/>
        </p:nvCxnSpPr>
        <p:spPr>
          <a:xfrm>
            <a:off x="9897889" y="3200837"/>
            <a:ext cx="0" cy="412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线箭头连接符 72">
            <a:extLst>
              <a:ext uri="{FF2B5EF4-FFF2-40B4-BE49-F238E27FC236}">
                <a16:creationId xmlns:a16="http://schemas.microsoft.com/office/drawing/2014/main" id="{4ACF6555-A7E0-F2DC-DE2A-1CC09AD205F6}"/>
              </a:ext>
            </a:extLst>
          </p:cNvPr>
          <p:cNvCxnSpPr/>
          <p:nvPr/>
        </p:nvCxnSpPr>
        <p:spPr>
          <a:xfrm>
            <a:off x="9897889" y="3215779"/>
            <a:ext cx="365801" cy="55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2BC74B4A-5509-6461-83A8-ACD0371CBEFA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5346632" y="1683172"/>
            <a:ext cx="748590" cy="32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线箭头连接符 76">
            <a:extLst>
              <a:ext uri="{FF2B5EF4-FFF2-40B4-BE49-F238E27FC236}">
                <a16:creationId xmlns:a16="http://schemas.microsoft.com/office/drawing/2014/main" id="{657F5DE7-87F8-EBDE-7910-06CD5C413381}"/>
              </a:ext>
            </a:extLst>
          </p:cNvPr>
          <p:cNvCxnSpPr>
            <a:stCxn id="6" idx="2"/>
            <a:endCxn id="14" idx="0"/>
          </p:cNvCxnSpPr>
          <p:nvPr/>
        </p:nvCxnSpPr>
        <p:spPr>
          <a:xfrm>
            <a:off x="6095222" y="1683172"/>
            <a:ext cx="0" cy="32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线箭头连接符 78">
            <a:extLst>
              <a:ext uri="{FF2B5EF4-FFF2-40B4-BE49-F238E27FC236}">
                <a16:creationId xmlns:a16="http://schemas.microsoft.com/office/drawing/2014/main" id="{9F93E883-36EC-9BA8-806B-B3FDC64878B0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6095222" y="1683172"/>
            <a:ext cx="773436" cy="32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EF241E4F-FE2D-28DD-CDFD-915B47D437AC}"/>
              </a:ext>
            </a:extLst>
          </p:cNvPr>
          <p:cNvSpPr txBox="1"/>
          <p:nvPr/>
        </p:nvSpPr>
        <p:spPr>
          <a:xfrm>
            <a:off x="544727" y="3842203"/>
            <a:ext cx="10575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……………………………………………………………………………………………………………………………………………………………………</a:t>
            </a:r>
            <a:endParaRPr kumimoji="1" lang="zh-CN" altLang="en-US" dirty="0"/>
          </a:p>
          <a:p>
            <a:r>
              <a:rPr kumimoji="1" lang="en-US" altLang="zh-CN" dirty="0"/>
              <a:t>……………………………………………………………………………………………………………………………………………………………………</a:t>
            </a:r>
            <a:endParaRPr kumimoji="1" lang="zh-CN" altLang="en-US" dirty="0"/>
          </a:p>
          <a:p>
            <a:r>
              <a:rPr kumimoji="1" lang="en-US" altLang="zh-CN" dirty="0"/>
              <a:t>……………………………………………………………………………………………………………………………………………………………………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5639A421-E7A8-D3E7-6BEC-76D6DF67B66E}"/>
              </a:ext>
            </a:extLst>
          </p:cNvPr>
          <p:cNvSpPr txBox="1"/>
          <p:nvPr/>
        </p:nvSpPr>
        <p:spPr>
          <a:xfrm>
            <a:off x="440494" y="4937286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LPS(0,2)</a:t>
            </a:r>
            <a:endParaRPr kumimoji="1" lang="zh-CN" altLang="en-US" sz="1400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220A5AAA-3712-4FBC-682E-A127B0BE4A4D}"/>
              </a:ext>
            </a:extLst>
          </p:cNvPr>
          <p:cNvSpPr txBox="1"/>
          <p:nvPr/>
        </p:nvSpPr>
        <p:spPr>
          <a:xfrm>
            <a:off x="1573869" y="4937286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LPS(1,3)</a:t>
            </a:r>
            <a:endParaRPr kumimoji="1" lang="zh-CN" altLang="en-US" sz="140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2B102210-487D-190B-60AD-C276B57351E6}"/>
              </a:ext>
            </a:extLst>
          </p:cNvPr>
          <p:cNvSpPr txBox="1"/>
          <p:nvPr/>
        </p:nvSpPr>
        <p:spPr>
          <a:xfrm>
            <a:off x="5106276" y="4973070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LPS(3,5)</a:t>
            </a:r>
            <a:endParaRPr kumimoji="1" lang="zh-CN" altLang="en-US" sz="1400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E104DE9B-1E28-D2AA-1C63-28236AF073FF}"/>
              </a:ext>
            </a:extLst>
          </p:cNvPr>
          <p:cNvSpPr txBox="1"/>
          <p:nvPr/>
        </p:nvSpPr>
        <p:spPr>
          <a:xfrm>
            <a:off x="2937594" y="4932551"/>
            <a:ext cx="2011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…………… ……………</a:t>
            </a:r>
            <a:endParaRPr kumimoji="1"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DF7D40F-08E2-F3CE-87AC-514A5A39A9CC}"/>
              </a:ext>
            </a:extLst>
          </p:cNvPr>
          <p:cNvSpPr txBox="1"/>
          <p:nvPr/>
        </p:nvSpPr>
        <p:spPr>
          <a:xfrm>
            <a:off x="5853161" y="4929996"/>
            <a:ext cx="4699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…………… ………………………… ………………………… …</a:t>
            </a:r>
            <a:endParaRPr kumimoji="1" lang="zh-CN" altLang="en-US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07E449AC-9653-A252-3CCD-88BBDF70939E}"/>
              </a:ext>
            </a:extLst>
          </p:cNvPr>
          <p:cNvSpPr txBox="1"/>
          <p:nvPr/>
        </p:nvSpPr>
        <p:spPr>
          <a:xfrm>
            <a:off x="3796843" y="5725353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LPS(3,3)</a:t>
            </a:r>
            <a:endParaRPr kumimoji="1" lang="zh-CN" altLang="en-US" sz="1400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33D56000-A252-C778-E996-2CFD3EA0BDB4}"/>
              </a:ext>
            </a:extLst>
          </p:cNvPr>
          <p:cNvSpPr txBox="1"/>
          <p:nvPr/>
        </p:nvSpPr>
        <p:spPr>
          <a:xfrm>
            <a:off x="5106276" y="5703055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LPS(3,4)</a:t>
            </a:r>
            <a:endParaRPr kumimoji="1" lang="zh-CN" altLang="en-US" sz="1400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8263064A-8BF8-29A0-86D1-D0C7C91AC542}"/>
              </a:ext>
            </a:extLst>
          </p:cNvPr>
          <p:cNvSpPr txBox="1"/>
          <p:nvPr/>
        </p:nvSpPr>
        <p:spPr>
          <a:xfrm>
            <a:off x="6401774" y="5703055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LPS(4,5)</a:t>
            </a:r>
            <a:endParaRPr kumimoji="1" lang="zh-CN" altLang="en-US" sz="1400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33648B22-E54A-CEA0-2792-1B5811165B65}"/>
              </a:ext>
            </a:extLst>
          </p:cNvPr>
          <p:cNvSpPr txBox="1"/>
          <p:nvPr/>
        </p:nvSpPr>
        <p:spPr>
          <a:xfrm>
            <a:off x="2548883" y="6375131"/>
            <a:ext cx="1252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basecase:1</a:t>
            </a:r>
            <a:endParaRPr kumimoji="1" lang="zh-CN" altLang="en-US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A38E8205-9A92-C716-64ED-316AB36BF425}"/>
              </a:ext>
            </a:extLst>
          </p:cNvPr>
          <p:cNvSpPr txBox="1"/>
          <p:nvPr/>
        </p:nvSpPr>
        <p:spPr>
          <a:xfrm>
            <a:off x="4031793" y="6144298"/>
            <a:ext cx="2864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err="1">
                <a:solidFill>
                  <a:srgbClr val="C00000"/>
                </a:solidFill>
              </a:rPr>
              <a:t>basecase</a:t>
            </a:r>
            <a:r>
              <a:rPr kumimoji="1" lang="en-US" altLang="zh-CN" sz="1200" dirty="0">
                <a:solidFill>
                  <a:srgbClr val="C00000"/>
                </a:solidFill>
              </a:rPr>
              <a:t>:</a:t>
            </a:r>
          </a:p>
          <a:p>
            <a:r>
              <a:rPr kumimoji="1" lang="en-US" altLang="zh-CN" sz="1200" dirty="0">
                <a:solidFill>
                  <a:srgbClr val="C00000"/>
                </a:solidFill>
              </a:rPr>
              <a:t>if</a:t>
            </a:r>
            <a:r>
              <a:rPr kumimoji="1" lang="zh-CN" altLang="en-US" sz="1200" dirty="0">
                <a:solidFill>
                  <a:srgbClr val="C00000"/>
                </a:solidFill>
              </a:rPr>
              <a:t> </a:t>
            </a:r>
            <a:r>
              <a:rPr kumimoji="1" lang="en-US" altLang="zh-CN" sz="1200" dirty="0">
                <a:solidFill>
                  <a:srgbClr val="C00000"/>
                </a:solidFill>
              </a:rPr>
              <a:t>str[3]==str[4]</a:t>
            </a:r>
            <a:r>
              <a:rPr kumimoji="1" lang="zh-CN" altLang="en-US" sz="1200" dirty="0">
                <a:solidFill>
                  <a:srgbClr val="C00000"/>
                </a:solidFill>
              </a:rPr>
              <a:t> </a:t>
            </a:r>
            <a:r>
              <a:rPr kumimoji="1" lang="en-US" altLang="zh-CN" sz="1200" dirty="0">
                <a:solidFill>
                  <a:srgbClr val="C00000"/>
                </a:solidFill>
              </a:rPr>
              <a:t>return</a:t>
            </a:r>
            <a:r>
              <a:rPr kumimoji="1" lang="zh-CN" altLang="en-US" sz="1200" dirty="0">
                <a:solidFill>
                  <a:srgbClr val="C00000"/>
                </a:solidFill>
              </a:rPr>
              <a:t> </a:t>
            </a:r>
            <a:r>
              <a:rPr kumimoji="1" lang="en-US" altLang="zh-CN" sz="1200" dirty="0">
                <a:solidFill>
                  <a:srgbClr val="C00000"/>
                </a:solidFill>
              </a:rPr>
              <a:t>2</a:t>
            </a:r>
            <a:r>
              <a:rPr kumimoji="1" lang="zh-CN" altLang="en-US" sz="1200" dirty="0">
                <a:solidFill>
                  <a:srgbClr val="C00000"/>
                </a:solidFill>
              </a:rPr>
              <a:t> </a:t>
            </a:r>
            <a:r>
              <a:rPr kumimoji="1" lang="en-US" altLang="zh-CN" sz="1200" dirty="0">
                <a:solidFill>
                  <a:srgbClr val="C00000"/>
                </a:solidFill>
              </a:rPr>
              <a:t>else</a:t>
            </a:r>
            <a:r>
              <a:rPr kumimoji="1" lang="zh-CN" altLang="en-US" sz="1200" dirty="0">
                <a:solidFill>
                  <a:srgbClr val="C00000"/>
                </a:solidFill>
              </a:rPr>
              <a:t> </a:t>
            </a:r>
            <a:r>
              <a:rPr kumimoji="1" lang="en-US" altLang="zh-CN" sz="1200" dirty="0">
                <a:solidFill>
                  <a:srgbClr val="C00000"/>
                </a:solidFill>
              </a:rPr>
              <a:t>return</a:t>
            </a:r>
            <a:r>
              <a:rPr kumimoji="1" lang="zh-CN" altLang="en-US" sz="1200" dirty="0">
                <a:solidFill>
                  <a:srgbClr val="C00000"/>
                </a:solidFill>
              </a:rPr>
              <a:t> </a:t>
            </a:r>
            <a:r>
              <a:rPr kumimoji="1" lang="en-US" altLang="zh-CN" sz="1200" dirty="0">
                <a:solidFill>
                  <a:srgbClr val="C00000"/>
                </a:solidFill>
              </a:rPr>
              <a:t>1</a:t>
            </a:r>
            <a:endParaRPr kumimoji="1" lang="zh-CN" altLang="en-US" sz="1200" dirty="0">
              <a:solidFill>
                <a:srgbClr val="C00000"/>
              </a:solidFill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C0586612-70D2-2175-D278-61C94C11AC4F}"/>
              </a:ext>
            </a:extLst>
          </p:cNvPr>
          <p:cNvSpPr txBox="1"/>
          <p:nvPr/>
        </p:nvSpPr>
        <p:spPr>
          <a:xfrm>
            <a:off x="7250965" y="6317416"/>
            <a:ext cx="1252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basecase:1</a:t>
            </a:r>
            <a:endParaRPr kumimoji="1" lang="zh-CN" altLang="en-US" dirty="0"/>
          </a:p>
        </p:txBody>
      </p:sp>
      <p:cxnSp>
        <p:nvCxnSpPr>
          <p:cNvPr id="93" name="直线连接符 92">
            <a:extLst>
              <a:ext uri="{FF2B5EF4-FFF2-40B4-BE49-F238E27FC236}">
                <a16:creationId xmlns:a16="http://schemas.microsoft.com/office/drawing/2014/main" id="{8E15FA65-5FBB-5A71-AF25-2B450D0CF742}"/>
              </a:ext>
            </a:extLst>
          </p:cNvPr>
          <p:cNvCxnSpPr>
            <a:stCxn id="86" idx="2"/>
            <a:endCxn id="89" idx="0"/>
          </p:cNvCxnSpPr>
          <p:nvPr/>
        </p:nvCxnSpPr>
        <p:spPr>
          <a:xfrm flipH="1">
            <a:off x="3175016" y="6033130"/>
            <a:ext cx="1019533" cy="34200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线连接符 94">
            <a:extLst>
              <a:ext uri="{FF2B5EF4-FFF2-40B4-BE49-F238E27FC236}">
                <a16:creationId xmlns:a16="http://schemas.microsoft.com/office/drawing/2014/main" id="{3BB939EA-3D25-2E9B-40BA-64542FC824CF}"/>
              </a:ext>
            </a:extLst>
          </p:cNvPr>
          <p:cNvCxnSpPr>
            <a:cxnSpLocks/>
            <a:stCxn id="87" idx="2"/>
            <a:endCxn id="90" idx="0"/>
          </p:cNvCxnSpPr>
          <p:nvPr/>
        </p:nvCxnSpPr>
        <p:spPr>
          <a:xfrm flipH="1">
            <a:off x="5463970" y="6010832"/>
            <a:ext cx="40012" cy="13346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线连接符 97">
            <a:extLst>
              <a:ext uri="{FF2B5EF4-FFF2-40B4-BE49-F238E27FC236}">
                <a16:creationId xmlns:a16="http://schemas.microsoft.com/office/drawing/2014/main" id="{A4EEE2AD-2633-7F23-C6EE-2DEF699BE5F9}"/>
              </a:ext>
            </a:extLst>
          </p:cNvPr>
          <p:cNvCxnSpPr>
            <a:stCxn id="88" idx="2"/>
            <a:endCxn id="91" idx="0"/>
          </p:cNvCxnSpPr>
          <p:nvPr/>
        </p:nvCxnSpPr>
        <p:spPr>
          <a:xfrm>
            <a:off x="6799480" y="6010832"/>
            <a:ext cx="1077618" cy="30658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线箭头连接符 101">
            <a:extLst>
              <a:ext uri="{FF2B5EF4-FFF2-40B4-BE49-F238E27FC236}">
                <a16:creationId xmlns:a16="http://schemas.microsoft.com/office/drawing/2014/main" id="{0F4FACD0-0F88-F090-EF09-F73ADB45BC92}"/>
              </a:ext>
            </a:extLst>
          </p:cNvPr>
          <p:cNvCxnSpPr>
            <a:stCxn id="83" idx="2"/>
            <a:endCxn id="86" idx="0"/>
          </p:cNvCxnSpPr>
          <p:nvPr/>
        </p:nvCxnSpPr>
        <p:spPr>
          <a:xfrm flipH="1">
            <a:off x="4194549" y="5280847"/>
            <a:ext cx="1309433" cy="444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线箭头连接符 103">
            <a:extLst>
              <a:ext uri="{FF2B5EF4-FFF2-40B4-BE49-F238E27FC236}">
                <a16:creationId xmlns:a16="http://schemas.microsoft.com/office/drawing/2014/main" id="{7B81B14A-70B9-6BD2-F035-EFE7FCFB4A2F}"/>
              </a:ext>
            </a:extLst>
          </p:cNvPr>
          <p:cNvCxnSpPr>
            <a:stCxn id="83" idx="2"/>
            <a:endCxn id="87" idx="0"/>
          </p:cNvCxnSpPr>
          <p:nvPr/>
        </p:nvCxnSpPr>
        <p:spPr>
          <a:xfrm>
            <a:off x="5503982" y="5280847"/>
            <a:ext cx="0" cy="422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线箭头连接符 105">
            <a:extLst>
              <a:ext uri="{FF2B5EF4-FFF2-40B4-BE49-F238E27FC236}">
                <a16:creationId xmlns:a16="http://schemas.microsoft.com/office/drawing/2014/main" id="{E131082E-9B4E-087E-C3D3-56A63F61C0F7}"/>
              </a:ext>
            </a:extLst>
          </p:cNvPr>
          <p:cNvCxnSpPr>
            <a:stCxn id="83" idx="2"/>
            <a:endCxn id="88" idx="0"/>
          </p:cNvCxnSpPr>
          <p:nvPr/>
        </p:nvCxnSpPr>
        <p:spPr>
          <a:xfrm>
            <a:off x="5503982" y="5280847"/>
            <a:ext cx="1295498" cy="422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下箭头 109">
            <a:extLst>
              <a:ext uri="{FF2B5EF4-FFF2-40B4-BE49-F238E27FC236}">
                <a16:creationId xmlns:a16="http://schemas.microsoft.com/office/drawing/2014/main" id="{8AB62465-49E2-7988-BC04-6957426347CC}"/>
              </a:ext>
            </a:extLst>
          </p:cNvPr>
          <p:cNvSpPr/>
          <p:nvPr/>
        </p:nvSpPr>
        <p:spPr>
          <a:xfrm>
            <a:off x="2685" y="1260389"/>
            <a:ext cx="484632" cy="42427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7F452395-BC7A-83DA-D811-8DE5FBF71017}"/>
              </a:ext>
            </a:extLst>
          </p:cNvPr>
          <p:cNvSpPr txBox="1"/>
          <p:nvPr/>
        </p:nvSpPr>
        <p:spPr>
          <a:xfrm>
            <a:off x="352017" y="943421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调用</a:t>
            </a:r>
            <a:endParaRPr kumimoji="1" lang="en-US" altLang="zh-CN" dirty="0"/>
          </a:p>
          <a:p>
            <a:r>
              <a:rPr kumimoji="1" lang="zh-CN" altLang="en-US" dirty="0"/>
              <a:t>顺序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70A12DDF-7979-6B7B-D2CA-A261BE732F48}"/>
              </a:ext>
            </a:extLst>
          </p:cNvPr>
          <p:cNvSpPr txBox="1"/>
          <p:nvPr/>
        </p:nvSpPr>
        <p:spPr>
          <a:xfrm>
            <a:off x="768640" y="5957282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basecase</a:t>
            </a:r>
            <a:endParaRPr kumimoji="1" lang="zh-CN" altLang="en-US" dirty="0"/>
          </a:p>
        </p:txBody>
      </p:sp>
      <p:sp>
        <p:nvSpPr>
          <p:cNvPr id="114" name="右箭头 113">
            <a:extLst>
              <a:ext uri="{FF2B5EF4-FFF2-40B4-BE49-F238E27FC236}">
                <a16:creationId xmlns:a16="http://schemas.microsoft.com/office/drawing/2014/main" id="{CF886C71-CF9D-3CF1-62DF-4E801362D6B7}"/>
              </a:ext>
            </a:extLst>
          </p:cNvPr>
          <p:cNvSpPr/>
          <p:nvPr/>
        </p:nvSpPr>
        <p:spPr>
          <a:xfrm rot="16200000">
            <a:off x="9476277" y="3176518"/>
            <a:ext cx="4086880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40BAC726-AC93-4AF4-FBA3-CCE3D88D2B2F}"/>
              </a:ext>
            </a:extLst>
          </p:cNvPr>
          <p:cNvSpPr txBox="1"/>
          <p:nvPr/>
        </p:nvSpPr>
        <p:spPr>
          <a:xfrm>
            <a:off x="10700247" y="1746481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返回</a:t>
            </a:r>
            <a:endParaRPr kumimoji="1" lang="en-US" altLang="zh-CN" dirty="0"/>
          </a:p>
          <a:p>
            <a:r>
              <a:rPr kumimoji="1" lang="zh-CN" altLang="en-US" dirty="0"/>
              <a:t>顺序</a:t>
            </a:r>
          </a:p>
        </p:txBody>
      </p:sp>
      <p:cxnSp>
        <p:nvCxnSpPr>
          <p:cNvPr id="117" name="直线箭头连接符 116">
            <a:extLst>
              <a:ext uri="{FF2B5EF4-FFF2-40B4-BE49-F238E27FC236}">
                <a16:creationId xmlns:a16="http://schemas.microsoft.com/office/drawing/2014/main" id="{A0AD4559-7270-8ADA-43A7-CDCFD32D6F54}"/>
              </a:ext>
            </a:extLst>
          </p:cNvPr>
          <p:cNvCxnSpPr>
            <a:endCxn id="81" idx="0"/>
          </p:cNvCxnSpPr>
          <p:nvPr/>
        </p:nvCxnSpPr>
        <p:spPr>
          <a:xfrm flipH="1">
            <a:off x="838200" y="4609070"/>
            <a:ext cx="397705" cy="328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线箭头连接符 118">
            <a:extLst>
              <a:ext uri="{FF2B5EF4-FFF2-40B4-BE49-F238E27FC236}">
                <a16:creationId xmlns:a16="http://schemas.microsoft.com/office/drawing/2014/main" id="{5BD0669C-8F6C-2BE7-AB56-7642BA9682A0}"/>
              </a:ext>
            </a:extLst>
          </p:cNvPr>
          <p:cNvCxnSpPr>
            <a:endCxn id="82" idx="0"/>
          </p:cNvCxnSpPr>
          <p:nvPr/>
        </p:nvCxnSpPr>
        <p:spPr>
          <a:xfrm>
            <a:off x="1389641" y="4670854"/>
            <a:ext cx="581934" cy="266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线箭头连接符 120">
            <a:extLst>
              <a:ext uri="{FF2B5EF4-FFF2-40B4-BE49-F238E27FC236}">
                <a16:creationId xmlns:a16="http://schemas.microsoft.com/office/drawing/2014/main" id="{B559CA30-7CD0-2676-4366-8D57A6487362}"/>
              </a:ext>
            </a:extLst>
          </p:cNvPr>
          <p:cNvCxnSpPr/>
          <p:nvPr/>
        </p:nvCxnSpPr>
        <p:spPr>
          <a:xfrm>
            <a:off x="1235905" y="4609070"/>
            <a:ext cx="153736" cy="433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线箭头连接符 122">
            <a:extLst>
              <a:ext uri="{FF2B5EF4-FFF2-40B4-BE49-F238E27FC236}">
                <a16:creationId xmlns:a16="http://schemas.microsoft.com/office/drawing/2014/main" id="{053BAC21-64CD-380E-A111-AD812A2A308F}"/>
              </a:ext>
            </a:extLst>
          </p:cNvPr>
          <p:cNvCxnSpPr>
            <a:endCxn id="83" idx="0"/>
          </p:cNvCxnSpPr>
          <p:nvPr/>
        </p:nvCxnSpPr>
        <p:spPr>
          <a:xfrm>
            <a:off x="5503982" y="4609070"/>
            <a:ext cx="0" cy="36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BF9BA96-CCA2-2BCE-1DD8-C6DD99806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133" y="1658878"/>
            <a:ext cx="4114800" cy="365125"/>
          </a:xfrm>
        </p:spPr>
        <p:txBody>
          <a:bodyPr/>
          <a:lstStyle/>
          <a:p>
            <a:r>
              <a:rPr kumimoji="1" lang="zh-CN" altLang="en-US" dirty="0"/>
              <a:t>作者：鲍丹；</a:t>
            </a:r>
            <a:r>
              <a:rPr kumimoji="1" lang="en" altLang="zh-CN" dirty="0" err="1"/>
              <a:t>gh:https</a:t>
            </a:r>
            <a:r>
              <a:rPr kumimoji="1" lang="en" altLang="zh-CN" dirty="0"/>
              <a:t>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/tain198127; email:tain198127@163.com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3134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E149CDF-5DAC-4860-A285-9492CF209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36" name="Rectangle 32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6A515A1-4D80-430E-BE0A-71A290516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E784223-8784-9B7A-109F-8B641D677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5011"/>
            <a:ext cx="3629555" cy="18891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zh-CN" sz="4800"/>
              <a:t>LPS</a:t>
            </a:r>
            <a:r>
              <a:rPr kumimoji="1" lang="zh-CN" altLang="en-US" sz="4800"/>
              <a:t>递归算法实现</a:t>
            </a:r>
            <a:endParaRPr kumimoji="1" lang="zh-CN" altLang="en-US" sz="4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0C72743-A25B-B78B-6D25-D3BCA0492E55}"/>
              </a:ext>
            </a:extLst>
          </p:cNvPr>
          <p:cNvSpPr txBox="1"/>
          <p:nvPr/>
        </p:nvSpPr>
        <p:spPr>
          <a:xfrm>
            <a:off x="1191966" y="2965592"/>
            <a:ext cx="3629555" cy="29873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func LPS(str,L,R){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if L ==R 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    return 1 #basecase1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if L+1 == R{ #basecase2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    if(</a:t>
            </a:r>
            <a:r>
              <a:rPr kumimoji="1" lang="en-US" altLang="zh-CN" sz="600" b="1">
                <a:highlight>
                  <a:srgbClr val="FFFF00"/>
                </a:highlight>
              </a:rPr>
              <a:t>str[L] == str[R]</a:t>
            </a:r>
            <a:r>
              <a:rPr kumimoji="1" lang="en-US" altLang="zh-CN" sz="600">
                <a:highlight>
                  <a:srgbClr val="FFFF00"/>
                </a:highlight>
              </a:rPr>
              <a:t>)</a:t>
            </a:r>
            <a:r>
              <a:rPr kumimoji="1" lang="en-US" altLang="zh-CN" sz="600"/>
              <a:t>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	return 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    return 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p1 = LPS(str,</a:t>
            </a:r>
            <a:r>
              <a:rPr kumimoji="1" lang="en-US" altLang="zh-CN" sz="600" b="1">
                <a:highlight>
                  <a:srgbClr val="FFFF00"/>
                </a:highlight>
              </a:rPr>
              <a:t>L+1</a:t>
            </a:r>
            <a:r>
              <a:rPr kumimoji="1" lang="en-US" altLang="zh-CN" sz="600"/>
              <a:t>,R)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p2 = LPS(str,L,</a:t>
            </a:r>
            <a:r>
              <a:rPr kumimoji="1" lang="en-US" altLang="zh-CN" sz="600" b="1">
                <a:highlight>
                  <a:srgbClr val="FFFF00"/>
                </a:highlight>
              </a:rPr>
              <a:t>R-1</a:t>
            </a:r>
            <a:r>
              <a:rPr kumimoji="1" lang="en-US" altLang="zh-CN" sz="600"/>
              <a:t>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P3 = LPS(str,</a:t>
            </a:r>
            <a:r>
              <a:rPr kumimoji="1" lang="en-US" altLang="zh-CN" sz="600" b="1">
                <a:highlight>
                  <a:srgbClr val="FFFF00"/>
                </a:highlight>
              </a:rPr>
              <a:t>L+1</a:t>
            </a:r>
            <a:r>
              <a:rPr kumimoji="1" lang="en-US" altLang="zh-CN" sz="600">
                <a:highlight>
                  <a:srgbClr val="FFFF00"/>
                </a:highlight>
              </a:rPr>
              <a:t>,</a:t>
            </a:r>
            <a:r>
              <a:rPr kumimoji="1" lang="en-US" altLang="zh-CN" sz="600" b="1">
                <a:highlight>
                  <a:srgbClr val="FFFF00"/>
                </a:highlight>
              </a:rPr>
              <a:t>R-1</a:t>
            </a:r>
            <a:r>
              <a:rPr kumimoji="1" lang="en-US" altLang="zh-CN" sz="600"/>
              <a:t>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if(str[L] == str[R]){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    P3=P3+2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}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    return max(p1,p2,p3)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600"/>
              <a:t>}</a:t>
            </a:r>
            <a:endParaRPr kumimoji="1" lang="en-US" altLang="zh-CN" sz="6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7433377-2A78-3486-63F5-1629C8DBD5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1987"/>
          <a:stretch/>
        </p:blipFill>
        <p:spPr>
          <a:xfrm>
            <a:off x="5359151" y="895610"/>
            <a:ext cx="6107166" cy="5058020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9D7B82-7685-FB07-9453-07A7A49B2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207580" y="6396035"/>
            <a:ext cx="4114800" cy="365125"/>
          </a:xfrm>
        </p:spPr>
        <p:txBody>
          <a:bodyPr/>
          <a:lstStyle/>
          <a:p>
            <a:r>
              <a:rPr kumimoji="1" lang="zh-CN" altLang="en-US" dirty="0"/>
              <a:t>作者：鲍丹；</a:t>
            </a:r>
            <a:r>
              <a:rPr kumimoji="1" lang="en" altLang="zh-CN" dirty="0" err="1"/>
              <a:t>gh:https</a:t>
            </a:r>
            <a:r>
              <a:rPr kumimoji="1" lang="en" altLang="zh-CN" dirty="0"/>
              <a:t>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/tain198127; email:tain198127@163.com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1162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1718</TotalTime>
  <Words>4745</Words>
  <Application>Microsoft Macintosh PowerPoint</Application>
  <PresentationFormat>宽屏</PresentationFormat>
  <Paragraphs>867</Paragraphs>
  <Slides>29</Slides>
  <Notes>3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4" baseType="lpstr">
      <vt:lpstr>等线</vt:lpstr>
      <vt:lpstr>等线 Light</vt:lpstr>
      <vt:lpstr>Arial</vt:lpstr>
      <vt:lpstr>Calibri</vt:lpstr>
      <vt:lpstr>Office 主题​​</vt:lpstr>
      <vt:lpstr>深入浅出动态规划</vt:lpstr>
      <vt:lpstr>深入浅出动态规划</vt:lpstr>
      <vt:lpstr>动态规划一般套路</vt:lpstr>
      <vt:lpstr>LPS问题</vt:lpstr>
      <vt:lpstr>算法思路——basecase</vt:lpstr>
      <vt:lpstr>算法思路-取最大值</vt:lpstr>
      <vt:lpstr>算法思路——情况三</vt:lpstr>
      <vt:lpstr>算法思路——整体流程</vt:lpstr>
      <vt:lpstr>LPS递归算法实现</vt:lpstr>
      <vt:lpstr>算法思路——傻缓存</vt:lpstr>
      <vt:lpstr>算法思路——动态规划</vt:lpstr>
      <vt:lpstr>算法思路——状态依赖</vt:lpstr>
      <vt:lpstr>动态规划算法实现</vt:lpstr>
      <vt:lpstr>LPS动态规划可视化运算</vt:lpstr>
      <vt:lpstr>算法思路—进一步优化</vt:lpstr>
      <vt:lpstr>进一步优化算法</vt:lpstr>
      <vt:lpstr>LPS总结</vt:lpstr>
      <vt:lpstr>深入浅出动态规划</vt:lpstr>
      <vt:lpstr>问题描述</vt:lpstr>
      <vt:lpstr>建立模型</vt:lpstr>
      <vt:lpstr>马走日的移动模型</vt:lpstr>
      <vt:lpstr>算法整体思路</vt:lpstr>
      <vt:lpstr>PowerPoint 演示文稿</vt:lpstr>
      <vt:lpstr>算法思路-边界与base-case</vt:lpstr>
      <vt:lpstr>算法实现</vt:lpstr>
      <vt:lpstr>DP化——base-case</vt:lpstr>
      <vt:lpstr>DP依赖关系</vt:lpstr>
      <vt:lpstr>DP运算示意图</vt:lpstr>
      <vt:lpstr>马走日DP算法实现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丹 鲍</dc:creator>
  <cp:lastModifiedBy>丹 鲍</cp:lastModifiedBy>
  <cp:revision>252</cp:revision>
  <cp:lastPrinted>2023-04-17T15:37:19Z</cp:lastPrinted>
  <dcterms:created xsi:type="dcterms:W3CDTF">2023-04-17T06:18:53Z</dcterms:created>
  <dcterms:modified xsi:type="dcterms:W3CDTF">2023-04-19T07:34:25Z</dcterms:modified>
</cp:coreProperties>
</file>

<file path=docProps/thumbnail.jpeg>
</file>